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94" r:id="rId2"/>
    <p:sldMasterId id="2147483707" r:id="rId3"/>
  </p:sldMasterIdLst>
  <p:notesMasterIdLst>
    <p:notesMasterId r:id="rId104"/>
  </p:notesMasterIdLst>
  <p:handoutMasterIdLst>
    <p:handoutMasterId r:id="rId105"/>
  </p:handoutMasterIdLst>
  <p:sldIdLst>
    <p:sldId id="389" r:id="rId4"/>
    <p:sldId id="615" r:id="rId5"/>
    <p:sldId id="530" r:id="rId6"/>
    <p:sldId id="581" r:id="rId7"/>
    <p:sldId id="541" r:id="rId8"/>
    <p:sldId id="586" r:id="rId9"/>
    <p:sldId id="589" r:id="rId10"/>
    <p:sldId id="614" r:id="rId11"/>
    <p:sldId id="545" r:id="rId12"/>
    <p:sldId id="584" r:id="rId13"/>
    <p:sldId id="583" r:id="rId14"/>
    <p:sldId id="528" r:id="rId15"/>
    <p:sldId id="472" r:id="rId16"/>
    <p:sldId id="473" r:id="rId17"/>
    <p:sldId id="477" r:id="rId18"/>
    <p:sldId id="596" r:id="rId19"/>
    <p:sldId id="597" r:id="rId20"/>
    <p:sldId id="598" r:id="rId21"/>
    <p:sldId id="476" r:id="rId22"/>
    <p:sldId id="591" r:id="rId23"/>
    <p:sldId id="482" r:id="rId24"/>
    <p:sldId id="592" r:id="rId25"/>
    <p:sldId id="593" r:id="rId26"/>
    <p:sldId id="594" r:id="rId27"/>
    <p:sldId id="595" r:id="rId28"/>
    <p:sldId id="613" r:id="rId29"/>
    <p:sldId id="478" r:id="rId30"/>
    <p:sldId id="479" r:id="rId31"/>
    <p:sldId id="550" r:id="rId32"/>
    <p:sldId id="546" r:id="rId33"/>
    <p:sldId id="590" r:id="rId34"/>
    <p:sldId id="599" r:id="rId35"/>
    <p:sldId id="514" r:id="rId36"/>
    <p:sldId id="516" r:id="rId37"/>
    <p:sldId id="515" r:id="rId38"/>
    <p:sldId id="600" r:id="rId39"/>
    <p:sldId id="518" r:id="rId40"/>
    <p:sldId id="519" r:id="rId41"/>
    <p:sldId id="520" r:id="rId42"/>
    <p:sldId id="521" r:id="rId43"/>
    <p:sldId id="522" r:id="rId44"/>
    <p:sldId id="523" r:id="rId45"/>
    <p:sldId id="494" r:id="rId46"/>
    <p:sldId id="524" r:id="rId47"/>
    <p:sldId id="525" r:id="rId48"/>
    <p:sldId id="526" r:id="rId49"/>
    <p:sldId id="503" r:id="rId50"/>
    <p:sldId id="527" r:id="rId51"/>
    <p:sldId id="487" r:id="rId52"/>
    <p:sldId id="562" r:id="rId53"/>
    <p:sldId id="504" r:id="rId54"/>
    <p:sldId id="563" r:id="rId55"/>
    <p:sldId id="481" r:id="rId56"/>
    <p:sldId id="554" r:id="rId57"/>
    <p:sldId id="553" r:id="rId58"/>
    <p:sldId id="601" r:id="rId59"/>
    <p:sldId id="505" r:id="rId60"/>
    <p:sldId id="555" r:id="rId61"/>
    <p:sldId id="602" r:id="rId62"/>
    <p:sldId id="551" r:id="rId63"/>
    <p:sldId id="552" r:id="rId64"/>
    <p:sldId id="603" r:id="rId65"/>
    <p:sldId id="497" r:id="rId66"/>
    <p:sldId id="556" r:id="rId67"/>
    <p:sldId id="507" r:id="rId68"/>
    <p:sldId id="608" r:id="rId69"/>
    <p:sldId id="604" r:id="rId70"/>
    <p:sldId id="609" r:id="rId71"/>
    <p:sldId id="605" r:id="rId72"/>
    <p:sldId id="610" r:id="rId73"/>
    <p:sldId id="606" r:id="rId74"/>
    <p:sldId id="611" r:id="rId75"/>
    <p:sldId id="496" r:id="rId76"/>
    <p:sldId id="557" r:id="rId77"/>
    <p:sldId id="558" r:id="rId78"/>
    <p:sldId id="559" r:id="rId79"/>
    <p:sldId id="508" r:id="rId80"/>
    <p:sldId id="560" r:id="rId81"/>
    <p:sldId id="561" r:id="rId82"/>
    <p:sldId id="511" r:id="rId83"/>
    <p:sldId id="565" r:id="rId84"/>
    <p:sldId id="566" r:id="rId85"/>
    <p:sldId id="612" r:id="rId86"/>
    <p:sldId id="607" r:id="rId87"/>
    <p:sldId id="499" r:id="rId88"/>
    <p:sldId id="500" r:id="rId89"/>
    <p:sldId id="573" r:id="rId90"/>
    <p:sldId id="567" r:id="rId91"/>
    <p:sldId id="574" r:id="rId92"/>
    <p:sldId id="572" r:id="rId93"/>
    <p:sldId id="575" r:id="rId94"/>
    <p:sldId id="568" r:id="rId95"/>
    <p:sldId id="576" r:id="rId96"/>
    <p:sldId id="569" r:id="rId97"/>
    <p:sldId id="577" r:id="rId98"/>
    <p:sldId id="570" r:id="rId99"/>
    <p:sldId id="578" r:id="rId100"/>
    <p:sldId id="571" r:id="rId101"/>
    <p:sldId id="579" r:id="rId102"/>
    <p:sldId id="455" r:id="rId1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Gill" initials="MG" lastIdx="2" clrIdx="0"/>
  <p:cmAuthor id="2" name="Michelle Gill" initials="MG [2]" lastIdx="1" clrIdx="1"/>
  <p:cmAuthor id="3" name="Michelle Gill" initials="MG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493"/>
    <a:srgbClr val="FF8AD8"/>
    <a:srgbClr val="76D6FF"/>
    <a:srgbClr val="FFFC00"/>
    <a:srgbClr val="FF9300"/>
    <a:srgbClr val="009193"/>
    <a:srgbClr val="521B93"/>
    <a:srgbClr val="941651"/>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p:restoredTop sz="82022"/>
  </p:normalViewPr>
  <p:slideViewPr>
    <p:cSldViewPr snapToGrid="0" snapToObjects="1">
      <p:cViewPr varScale="1">
        <p:scale>
          <a:sx n="78" d="100"/>
          <a:sy n="78" d="100"/>
        </p:scale>
        <p:origin x="1212" y="90"/>
      </p:cViewPr>
      <p:guideLst>
        <p:guide orient="horz" pos="1620"/>
        <p:guide pos="288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55" d="100"/>
        <a:sy n="155" d="100"/>
      </p:scale>
      <p:origin x="0" y="0"/>
    </p:cViewPr>
  </p:sorterViewPr>
  <p:notesViewPr>
    <p:cSldViewPr snapToGrid="0" snapToObjects="1">
      <p:cViewPr varScale="1">
        <p:scale>
          <a:sx n="85" d="100"/>
          <a:sy n="85" d="100"/>
        </p:scale>
        <p:origin x="369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18DF2D-D537-FE4F-BE4D-E5BCACB16283}" type="datetimeFigureOut">
              <a:rPr lang="en-US" smtClean="0"/>
              <a:pPr/>
              <a:t>8/20/2020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7B0C4D-3AAF-FB40-9304-EA5AE39FC038}" type="slidenum">
              <a:rPr lang="en-US" smtClean="0"/>
              <a:pPr/>
              <a:t>‹nº›</a:t>
            </a:fld>
            <a:endParaRPr lang="en-US"/>
          </a:p>
        </p:txBody>
      </p:sp>
    </p:spTree>
    <p:extLst>
      <p:ext uri="{BB962C8B-B14F-4D97-AF65-F5344CB8AC3E}">
        <p14:creationId xmlns:p14="http://schemas.microsoft.com/office/powerpoint/2010/main" val="1276518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lvl1pPr>
            <a:lvl2pPr marL="457200" marR="0" lvl="1" indent="0" algn="l" rtl="0">
              <a:spcBef>
                <a:spcPts val="0"/>
              </a:spcBef>
              <a:buNone/>
              <a:defRPr sz="1100" b="0" i="0" u="none" strike="noStrike" cap="none"/>
            </a:lvl2pPr>
            <a:lvl3pPr marL="914400" marR="0" lvl="2" indent="0" algn="l" rtl="0">
              <a:spcBef>
                <a:spcPts val="0"/>
              </a:spcBef>
              <a:buNone/>
              <a:defRPr sz="1100" b="0" i="0" u="none" strike="noStrike" cap="none"/>
            </a:lvl3pPr>
            <a:lvl4pPr marL="1371600" marR="0" lvl="3" indent="0" algn="l" rtl="0">
              <a:spcBef>
                <a:spcPts val="0"/>
              </a:spcBef>
              <a:buNone/>
              <a:defRPr sz="1100" b="0" i="0" u="none" strike="noStrike" cap="none"/>
            </a:lvl4pPr>
            <a:lvl5pPr marL="1828800" marR="0" lvl="4" indent="0" algn="l" rtl="0">
              <a:spcBef>
                <a:spcPts val="0"/>
              </a:spcBef>
              <a:buNone/>
              <a:defRPr sz="1100" b="0" i="0" u="none" strike="noStrike" cap="none"/>
            </a:lvl5pPr>
            <a:lvl6pPr marL="2286000" marR="0" lvl="5" indent="0" algn="l" rtl="0">
              <a:spcBef>
                <a:spcPts val="0"/>
              </a:spcBef>
              <a:buNone/>
              <a:defRPr sz="1100" b="0" i="0" u="none" strike="noStrike" cap="none"/>
            </a:lvl6pPr>
            <a:lvl7pPr marL="2743200" marR="0" lvl="6" indent="0" algn="l" rtl="0">
              <a:spcBef>
                <a:spcPts val="0"/>
              </a:spcBef>
              <a:buNone/>
              <a:defRPr sz="1100" b="0" i="0" u="none" strike="noStrike" cap="none"/>
            </a:lvl7pPr>
            <a:lvl8pPr marL="3200400" marR="0" lvl="7" indent="0" algn="l" rtl="0">
              <a:spcBef>
                <a:spcPts val="0"/>
              </a:spcBef>
              <a:buNone/>
              <a:defRPr sz="1100" b="0" i="0" u="none" strike="noStrike" cap="none"/>
            </a:lvl8pPr>
            <a:lvl9pPr marL="3657600" marR="0" lvl="8" indent="0" algn="l" rtl="0">
              <a:spcBef>
                <a:spcPts val="0"/>
              </a:spcBef>
              <a:buNone/>
              <a:defRPr sz="1100" b="0" i="0" u="none" strike="noStrike" cap="none"/>
            </a:lvl9pPr>
          </a:lstStyle>
          <a:p>
            <a:endParaRPr dirty="0"/>
          </a:p>
        </p:txBody>
      </p:sp>
      <p:sp>
        <p:nvSpPr>
          <p:cNvPr id="2" name="Slide Image Placeholder 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3571151517"/>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71450" indent="-171450">
              <a:buFont typeface="Arial" charset="0"/>
              <a:buChar char="•"/>
            </a:pPr>
            <a:r>
              <a:rPr lang="en-US" dirty="0">
                <a:latin typeface="Avenir Book"/>
              </a:rPr>
              <a:t>Welcome to Intel</a:t>
            </a:r>
            <a:r>
              <a:rPr lang="en-US" baseline="0" dirty="0">
                <a:latin typeface="Avenir Book"/>
              </a:rPr>
              <a:t> ML course</a:t>
            </a:r>
            <a:endParaRPr lang="en-US" dirty="0"/>
          </a:p>
        </p:txBody>
      </p:sp>
    </p:spTree>
    <p:extLst>
      <p:ext uri="{BB962C8B-B14F-4D97-AF65-F5344CB8AC3E}">
        <p14:creationId xmlns:p14="http://schemas.microsoft.com/office/powerpoint/2010/main" val="1387326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 rest of this lecture series will be devoted to ML, and </a:t>
            </a:r>
            <a:r>
              <a:rPr lang="en-US" sz="1600" dirty="0" err="1">
                <a:latin typeface="Arial" charset="0"/>
                <a:ea typeface="Arial" charset="0"/>
                <a:cs typeface="Arial" charset="0"/>
              </a:rPr>
              <a:t>sklearn</a:t>
            </a:r>
            <a:r>
              <a:rPr lang="en-US" sz="160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139799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start by looking at </a:t>
            </a:r>
            <a:r>
              <a:rPr lang="en-US" sz="1600" dirty="0" err="1">
                <a:latin typeface="Arial" charset="0"/>
                <a:ea typeface="Arial" charset="0"/>
                <a:cs typeface="Arial" charset="0"/>
              </a:rPr>
              <a:t>Jupyter</a:t>
            </a:r>
            <a:r>
              <a:rPr lang="en-US" sz="1600" dirty="0">
                <a:latin typeface="Arial" charset="0"/>
                <a:ea typeface="Arial" charset="0"/>
                <a:cs typeface="Arial" charset="0"/>
              </a:rPr>
              <a:t> notebooks.</a:t>
            </a:r>
          </a:p>
          <a:p>
            <a:pPr marL="171450" indent="-171450">
              <a:buFont typeface="Arial" charset="0"/>
              <a:buChar char="•"/>
            </a:pPr>
            <a:r>
              <a:rPr lang="en-US" sz="1600" dirty="0">
                <a:latin typeface="Arial" charset="0"/>
                <a:ea typeface="Arial" charset="0"/>
                <a:cs typeface="Arial" charset="0"/>
              </a:rPr>
              <a:t>It gives us an</a:t>
            </a:r>
            <a:r>
              <a:rPr lang="en-US" sz="1600" baseline="0" dirty="0">
                <a:latin typeface="Arial" charset="0"/>
                <a:ea typeface="Arial" charset="0"/>
                <a:cs typeface="Arial" charset="0"/>
              </a:rPr>
              <a:t> </a:t>
            </a:r>
            <a:r>
              <a:rPr lang="en-US" sz="1600" dirty="0">
                <a:latin typeface="Arial" charset="0"/>
                <a:ea typeface="Arial" charset="0"/>
                <a:cs typeface="Arial" charset="0"/>
              </a:rPr>
              <a:t>in-browser environment, interactive coding experience. And we can use multiple languages.</a:t>
            </a:r>
            <a:endParaRPr sz="1600" dirty="0">
              <a:latin typeface="Arial" charset="0"/>
              <a:ea typeface="Arial" charset="0"/>
              <a:cs typeface="Arial" charset="0"/>
            </a:endParaRPr>
          </a:p>
        </p:txBody>
      </p:sp>
    </p:spTree>
    <p:extLst>
      <p:ext uri="{BB962C8B-B14F-4D97-AF65-F5344CB8AC3E}">
        <p14:creationId xmlns:p14="http://schemas.microsoft.com/office/powerpoint/2010/main" val="156986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Julia Python and R.</a:t>
            </a:r>
            <a:r>
              <a:rPr lang="en-US" sz="1600" baseline="0" dirty="0">
                <a:latin typeface="Arial" charset="0"/>
                <a:ea typeface="Arial" charset="0"/>
                <a:cs typeface="Arial" charset="0"/>
              </a:rPr>
              <a:t> We’re going to stick to Python.</a:t>
            </a:r>
            <a:endParaRPr sz="1600" dirty="0">
              <a:latin typeface="Arial" charset="0"/>
              <a:ea typeface="Arial" charset="0"/>
              <a:cs typeface="Arial" charset="0"/>
            </a:endParaRPr>
          </a:p>
        </p:txBody>
      </p:sp>
    </p:spTree>
    <p:extLst>
      <p:ext uri="{BB962C8B-B14F-4D97-AF65-F5344CB8AC3E}">
        <p14:creationId xmlns:p14="http://schemas.microsoft.com/office/powerpoint/2010/main" val="1792364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You</a:t>
            </a:r>
            <a:r>
              <a:rPr lang="en-US" sz="1600" baseline="0" dirty="0">
                <a:latin typeface="Arial" charset="0"/>
                <a:ea typeface="Arial" charset="0"/>
                <a:cs typeface="Arial" charset="0"/>
              </a:rPr>
              <a:t> can write code, add beautiful markdown text, images, insert </a:t>
            </a:r>
            <a:r>
              <a:rPr lang="en-US" sz="1600" baseline="0" dirty="0" err="1">
                <a:latin typeface="Arial" charset="0"/>
                <a:ea typeface="Arial" charset="0"/>
                <a:cs typeface="Arial" charset="0"/>
              </a:rPr>
              <a:t>youtube</a:t>
            </a:r>
            <a:r>
              <a:rPr lang="en-US" sz="1600" baseline="0" dirty="0">
                <a:latin typeface="Arial" charset="0"/>
                <a:ea typeface="Arial" charset="0"/>
                <a:cs typeface="Arial" charset="0"/>
              </a:rPr>
              <a:t> videos etc.</a:t>
            </a:r>
          </a:p>
        </p:txBody>
      </p:sp>
    </p:spTree>
    <p:extLst>
      <p:ext uri="{BB962C8B-B14F-4D97-AF65-F5344CB8AC3E}">
        <p14:creationId xmlns:p14="http://schemas.microsoft.com/office/powerpoint/2010/main" val="503120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a:latin typeface="Arial" charset="0"/>
                <a:ea typeface="Arial" charset="0"/>
                <a:cs typeface="Arial" charset="0"/>
              </a:rPr>
              <a:t>Its structure is, essentially, a sequence of “cells”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a:latin typeface="Arial" charset="0"/>
                <a:ea typeface="Arial" charset="0"/>
                <a:cs typeface="Arial" charset="0"/>
              </a:rPr>
              <a:t>A cell contains either HTML/MD</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a:latin typeface="Arial" charset="0"/>
                <a:ea typeface="Arial" charset="0"/>
                <a:cs typeface="Arial" charset="0"/>
              </a:rPr>
              <a:t>Or Latex</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baseline="0" dirty="0">
                <a:latin typeface="Arial" charset="0"/>
                <a:ea typeface="Arial" charset="0"/>
                <a:cs typeface="Arial" charset="0"/>
              </a:rPr>
              <a:t>Or Actual Code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600" baseline="0" dirty="0">
              <a:latin typeface="Arial" charset="0"/>
              <a:ea typeface="Arial" charset="0"/>
              <a:cs typeface="Arial" charset="0"/>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600" baseline="0" dirty="0">
              <a:latin typeface="Arial" charset="0"/>
              <a:ea typeface="Arial" charset="0"/>
              <a:cs typeface="Arial" charset="0"/>
            </a:endParaRPr>
          </a:p>
        </p:txBody>
      </p:sp>
    </p:spTree>
    <p:extLst>
      <p:ext uri="{BB962C8B-B14F-4D97-AF65-F5344CB8AC3E}">
        <p14:creationId xmlns:p14="http://schemas.microsoft.com/office/powerpoint/2010/main" val="414838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 in this picture, it starts with a Markdown cell.</a:t>
            </a:r>
          </a:p>
          <a:p>
            <a:pPr marL="171450" indent="-171450">
              <a:buFont typeface="Arial" charset="0"/>
              <a:buChar char="•"/>
            </a:pPr>
            <a:r>
              <a:rPr lang="en-US" sz="1600" dirty="0">
                <a:latin typeface="Arial" charset="0"/>
                <a:ea typeface="Arial" charset="0"/>
                <a:cs typeface="Arial" charset="0"/>
              </a:rPr>
              <a:t>It has a header and some text explaining what we are about to do.</a:t>
            </a:r>
          </a:p>
          <a:p>
            <a:pPr marL="171450" indent="-171450">
              <a:buFont typeface="Arial" charset="0"/>
              <a:buChar char="•"/>
            </a:pPr>
            <a:r>
              <a:rPr lang="en-US" sz="1600" dirty="0">
                <a:latin typeface="Arial" charset="0"/>
                <a:ea typeface="Arial" charset="0"/>
                <a:cs typeface="Arial" charset="0"/>
              </a:rPr>
              <a:t>Kind of like commenting but much</a:t>
            </a:r>
            <a:r>
              <a:rPr lang="en-US" sz="1600" baseline="0" dirty="0">
                <a:latin typeface="Arial" charset="0"/>
                <a:ea typeface="Arial" charset="0"/>
                <a:cs typeface="Arial" charset="0"/>
              </a:rPr>
              <a:t> prettier.</a:t>
            </a:r>
          </a:p>
        </p:txBody>
      </p:sp>
    </p:spTree>
    <p:extLst>
      <p:ext uri="{BB962C8B-B14F-4D97-AF65-F5344CB8AC3E}">
        <p14:creationId xmlns:p14="http://schemas.microsoft.com/office/powerpoint/2010/main" val="1239666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It is then followed by some Latex equations.</a:t>
            </a:r>
            <a:endParaRPr sz="1600" dirty="0">
              <a:latin typeface="Arial" charset="0"/>
              <a:ea typeface="Arial" charset="0"/>
              <a:cs typeface="Arial" charset="0"/>
            </a:endParaRPr>
          </a:p>
        </p:txBody>
      </p:sp>
    </p:spTree>
    <p:extLst>
      <p:ext uri="{BB962C8B-B14F-4D97-AF65-F5344CB8AC3E}">
        <p14:creationId xmlns:p14="http://schemas.microsoft.com/office/powerpoint/2010/main" val="201303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finally some code, which can define variables, modify them, basically</a:t>
            </a:r>
            <a:r>
              <a:rPr lang="en-US" sz="1600" baseline="0" dirty="0">
                <a:latin typeface="Arial" charset="0"/>
                <a:ea typeface="Arial" charset="0"/>
                <a:cs typeface="Arial" charset="0"/>
              </a:rPr>
              <a:t> do everything what code can do.</a:t>
            </a:r>
          </a:p>
          <a:p>
            <a:pPr marL="171450" indent="-171450">
              <a:buFont typeface="Arial" charset="0"/>
              <a:buChar char="•"/>
            </a:pPr>
            <a:r>
              <a:rPr lang="en-US" sz="1600" baseline="0" dirty="0">
                <a:latin typeface="Arial" charset="0"/>
                <a:ea typeface="Arial" charset="0"/>
                <a:cs typeface="Arial" charset="0"/>
              </a:rPr>
              <a:t>Here, it is creating an interactive plot of a Lorenz System, in the notebook.</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All of this combined creates the perfect tool that connects programming with storytelling.</a:t>
            </a:r>
          </a:p>
          <a:p>
            <a:pPr marL="171450" indent="-171450">
              <a:buFont typeface="Arial" charset="0"/>
              <a:buChar char="•"/>
            </a:pPr>
            <a:r>
              <a:rPr lang="en-US" sz="1600" baseline="0" dirty="0">
                <a:latin typeface="Arial" charset="0"/>
                <a:ea typeface="Arial" charset="0"/>
                <a:cs typeface="Arial" charset="0"/>
              </a:rPr>
              <a:t>This makes </a:t>
            </a:r>
            <a:r>
              <a:rPr lang="en-US" sz="1600" baseline="0" dirty="0" err="1">
                <a:latin typeface="Arial" charset="0"/>
                <a:ea typeface="Arial" charset="0"/>
                <a:cs typeface="Arial" charset="0"/>
              </a:rPr>
              <a:t>Jupyter</a:t>
            </a:r>
            <a:r>
              <a:rPr lang="en-US" sz="1600" baseline="0" dirty="0">
                <a:latin typeface="Arial" charset="0"/>
                <a:ea typeface="Arial" charset="0"/>
                <a:cs typeface="Arial" charset="0"/>
              </a:rPr>
              <a:t> notebooks the best friend of a data scientist.</a:t>
            </a:r>
          </a:p>
          <a:p>
            <a:pPr marL="171450" indent="-171450">
              <a:buFont typeface="Arial" charset="0"/>
              <a:buChar char="•"/>
            </a:pPr>
            <a:r>
              <a:rPr lang="en-US" sz="1600" baseline="0" dirty="0">
                <a:latin typeface="Arial" charset="0"/>
                <a:ea typeface="Arial" charset="0"/>
                <a:cs typeface="Arial" charset="0"/>
              </a:rPr>
              <a:t>The work is saved to a .</a:t>
            </a:r>
            <a:r>
              <a:rPr lang="en-US" sz="1600" baseline="0" dirty="0" err="1">
                <a:latin typeface="Arial" charset="0"/>
                <a:ea typeface="Arial" charset="0"/>
                <a:cs typeface="Arial" charset="0"/>
              </a:rPr>
              <a:t>ipynb</a:t>
            </a:r>
            <a:r>
              <a:rPr lang="en-US" sz="1600" baseline="0" dirty="0">
                <a:latin typeface="Arial" charset="0"/>
                <a:ea typeface="Arial" charset="0"/>
                <a:cs typeface="Arial" charset="0"/>
              </a:rPr>
              <a:t> file which can be converted to html, pdf etc. to create beautiful websites / presentations.</a:t>
            </a:r>
            <a:endParaRPr sz="1600" dirty="0">
              <a:latin typeface="Arial" charset="0"/>
              <a:ea typeface="Arial" charset="0"/>
              <a:cs typeface="Arial" charset="0"/>
            </a:endParaRPr>
          </a:p>
        </p:txBody>
      </p:sp>
    </p:spTree>
    <p:extLst>
      <p:ext uri="{BB962C8B-B14F-4D97-AF65-F5344CB8AC3E}">
        <p14:creationId xmlns:p14="http://schemas.microsoft.com/office/powerpoint/2010/main" val="88609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look at how the code flows throughout</a:t>
            </a:r>
            <a:r>
              <a:rPr lang="en-US" sz="1600" baseline="0" dirty="0">
                <a:latin typeface="Arial" charset="0"/>
                <a:ea typeface="Arial" charset="0"/>
                <a:cs typeface="Arial" charset="0"/>
              </a:rPr>
              <a:t> a notebook:</a:t>
            </a:r>
          </a:p>
          <a:p>
            <a:pPr marL="171450" indent="-171450">
              <a:buFont typeface="Arial" charset="0"/>
              <a:buChar char="•"/>
            </a:pPr>
            <a:r>
              <a:rPr lang="en-US" sz="1600" baseline="0" dirty="0">
                <a:latin typeface="Arial" charset="0"/>
                <a:ea typeface="Arial" charset="0"/>
                <a:cs typeface="Arial" charset="0"/>
              </a:rPr>
              <a:t>It is divided into cells. This enables the user to </a:t>
            </a:r>
          </a:p>
          <a:p>
            <a:pPr marL="628650" lvl="1" indent="-171450">
              <a:buFont typeface="Arial" charset="0"/>
              <a:buChar char="•"/>
            </a:pPr>
            <a:r>
              <a:rPr lang="en-US" sz="1600" baseline="0" dirty="0">
                <a:latin typeface="Arial" charset="0"/>
                <a:ea typeface="Arial" charset="0"/>
                <a:cs typeface="Arial" charset="0"/>
              </a:rPr>
              <a:t>stop and look at what happened</a:t>
            </a:r>
          </a:p>
          <a:p>
            <a:pPr marL="628650" lvl="1" indent="-171450">
              <a:buFont typeface="Arial" charset="0"/>
              <a:buChar char="•"/>
            </a:pPr>
            <a:r>
              <a:rPr lang="en-US" sz="1600" baseline="0" dirty="0">
                <a:latin typeface="Arial" charset="0"/>
                <a:ea typeface="Arial" charset="0"/>
                <a:cs typeface="Arial" charset="0"/>
              </a:rPr>
              <a:t>what is the state of the variable</a:t>
            </a:r>
          </a:p>
          <a:p>
            <a:pPr marL="628650" lvl="1" indent="-171450">
              <a:buFont typeface="Arial" charset="0"/>
              <a:buChar char="•"/>
            </a:pPr>
            <a:r>
              <a:rPr lang="en-US" sz="1600" baseline="0" dirty="0">
                <a:latin typeface="Arial" charset="0"/>
                <a:ea typeface="Arial" charset="0"/>
                <a:cs typeface="Arial" charset="0"/>
              </a:rPr>
              <a:t>Write new code in the next cell</a:t>
            </a:r>
          </a:p>
          <a:p>
            <a:pPr marL="628650" lvl="1" indent="-171450">
              <a:buFont typeface="Arial" charset="0"/>
              <a:buChar char="•"/>
            </a:pPr>
            <a:r>
              <a:rPr lang="en-US" sz="1600" baseline="0" dirty="0" err="1">
                <a:latin typeface="Arial" charset="0"/>
                <a:ea typeface="Arial" charset="0"/>
                <a:cs typeface="Arial" charset="0"/>
              </a:rPr>
              <a:t>etc</a:t>
            </a:r>
            <a:endParaRPr lang="en-US" sz="1600" baseline="0" dirty="0">
              <a:latin typeface="Arial" charset="0"/>
              <a:ea typeface="Arial" charset="0"/>
              <a:cs typeface="Arial" charset="0"/>
            </a:endParaRPr>
          </a:p>
          <a:p>
            <a:pPr marL="171450" lvl="0" indent="-171450">
              <a:buFont typeface="Arial" charset="0"/>
              <a:buChar char="•"/>
            </a:pPr>
            <a:r>
              <a:rPr lang="en-US" sz="1600" baseline="0" dirty="0">
                <a:latin typeface="Arial" charset="0"/>
                <a:ea typeface="Arial" charset="0"/>
                <a:cs typeface="Arial" charset="0"/>
              </a:rPr>
              <a:t>This is the interactive development that is great for exploring the data and model building.</a:t>
            </a:r>
          </a:p>
        </p:txBody>
      </p:sp>
    </p:spTree>
    <p:extLst>
      <p:ext uri="{BB962C8B-B14F-4D97-AF65-F5344CB8AC3E}">
        <p14:creationId xmlns:p14="http://schemas.microsoft.com/office/powerpoint/2010/main" val="181811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One drawback of this could be that the user can hurt themselves if they run cells in the wrong order.</a:t>
            </a:r>
          </a:p>
          <a:p>
            <a:pPr marL="171450" indent="-171450">
              <a:buFont typeface="Arial" charset="0"/>
              <a:buChar char="•"/>
            </a:pPr>
            <a:r>
              <a:rPr lang="en-US" sz="1600" dirty="0">
                <a:latin typeface="Arial" charset="0"/>
                <a:ea typeface="Arial" charset="0"/>
                <a:cs typeface="Arial" charset="0"/>
              </a:rPr>
              <a:t>The</a:t>
            </a:r>
            <a:r>
              <a:rPr lang="en-US" sz="1600" baseline="0" dirty="0">
                <a:latin typeface="Arial" charset="0"/>
                <a:ea typeface="Arial" charset="0"/>
                <a:cs typeface="Arial" charset="0"/>
              </a:rPr>
              <a:t> Kernel runs in the order that cells are executed, not necessarily in the order they are in the browser.</a:t>
            </a:r>
            <a:endParaRPr sz="1600" dirty="0">
              <a:latin typeface="Arial" charset="0"/>
              <a:ea typeface="Arial" charset="0"/>
              <a:cs typeface="Arial" charset="0"/>
            </a:endParaRPr>
          </a:p>
        </p:txBody>
      </p:sp>
    </p:spTree>
    <p:extLst>
      <p:ext uri="{BB962C8B-B14F-4D97-AF65-F5344CB8AC3E}">
        <p14:creationId xmlns:p14="http://schemas.microsoft.com/office/powerpoint/2010/main" val="204176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venir Book"/>
              </a:rPr>
              <a:t>Table</a:t>
            </a:r>
            <a:r>
              <a:rPr lang="en-US" sz="1600" baseline="0" dirty="0">
                <a:latin typeface="Avenir Book"/>
              </a:rPr>
              <a:t> of contents:</a:t>
            </a:r>
          </a:p>
          <a:p>
            <a:pPr marL="171450" indent="-171450">
              <a:buFont typeface="Arial" charset="0"/>
              <a:buChar char="•"/>
            </a:pPr>
            <a:r>
              <a:rPr lang="en-US" sz="1600" baseline="0" dirty="0">
                <a:latin typeface="Avenir Book"/>
              </a:rPr>
              <a:t>We’re going to start out with presenting the subject and do some explorations this week</a:t>
            </a:r>
          </a:p>
          <a:p>
            <a:pPr marL="171450" indent="-171450">
              <a:buFont typeface="Arial" charset="0"/>
              <a:buChar char="•"/>
            </a:pPr>
            <a:r>
              <a:rPr lang="en-US" sz="1600" baseline="0" dirty="0">
                <a:latin typeface="Avenir Book"/>
              </a:rPr>
              <a:t>Then we will get into the most popular type of ML, supervised ML. This will be the majority of our work.</a:t>
            </a:r>
          </a:p>
          <a:p>
            <a:pPr marL="171450" indent="-171450">
              <a:buFont typeface="Arial" charset="0"/>
              <a:buChar char="•"/>
            </a:pPr>
            <a:r>
              <a:rPr lang="en-US" sz="1600" baseline="0" dirty="0">
                <a:latin typeface="Avenir Book"/>
              </a:rPr>
              <a:t>Finally, weeks 11-12, we will cover unsupervised ML algorithms. We will define these concepts later.</a:t>
            </a:r>
            <a:endParaRPr lang="en-US" sz="1600" dirty="0"/>
          </a:p>
        </p:txBody>
      </p:sp>
    </p:spTree>
    <p:extLst>
      <p:ext uri="{BB962C8B-B14F-4D97-AF65-F5344CB8AC3E}">
        <p14:creationId xmlns:p14="http://schemas.microsoft.com/office/powerpoint/2010/main" val="7120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There are so</a:t>
            </a:r>
            <a:r>
              <a:rPr lang="en-US" sz="1600" baseline="0" dirty="0">
                <a:latin typeface="Arial" charset="0"/>
                <a:ea typeface="Arial" charset="0"/>
                <a:cs typeface="Arial" charset="0"/>
              </a:rPr>
              <a:t> called “magic” commands that </a:t>
            </a:r>
            <a:r>
              <a:rPr lang="en-US" sz="1600" baseline="0" dirty="0" err="1">
                <a:latin typeface="Arial" charset="0"/>
                <a:ea typeface="Arial" charset="0"/>
                <a:cs typeface="Arial" charset="0"/>
              </a:rPr>
              <a:t>jupyter</a:t>
            </a:r>
            <a:r>
              <a:rPr lang="en-US" sz="1600" baseline="0" dirty="0">
                <a:latin typeface="Arial" charset="0"/>
                <a:ea typeface="Arial" charset="0"/>
                <a:cs typeface="Arial" charset="0"/>
              </a:rPr>
              <a:t> understands which are very useful.</a:t>
            </a:r>
          </a:p>
          <a:p>
            <a:pPr marL="171450" indent="-171450">
              <a:buFont typeface="Arial" charset="0"/>
              <a:buChar char="•"/>
            </a:pPr>
            <a:endParaRPr sz="1600" dirty="0">
              <a:latin typeface="Arial" charset="0"/>
              <a:ea typeface="Arial" charset="0"/>
              <a:cs typeface="Arial" charset="0"/>
            </a:endParaRPr>
          </a:p>
        </p:txBody>
      </p:sp>
    </p:spTree>
    <p:extLst>
      <p:ext uri="{BB962C8B-B14F-4D97-AF65-F5344CB8AC3E}">
        <p14:creationId xmlns:p14="http://schemas.microsoft.com/office/powerpoint/2010/main" val="243948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Arguably</a:t>
            </a:r>
            <a:r>
              <a:rPr lang="en-US" sz="1600" baseline="0" dirty="0">
                <a:latin typeface="Arial" charset="0"/>
                <a:ea typeface="Arial" charset="0"/>
                <a:cs typeface="Arial" charset="0"/>
              </a:rPr>
              <a:t> the most popular is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inline</a:t>
            </a:r>
          </a:p>
          <a:p>
            <a:pPr marL="171450" indent="-171450">
              <a:buFont typeface="Arial" charset="0"/>
              <a:buChar char="•"/>
            </a:pPr>
            <a:r>
              <a:rPr lang="en-US" sz="1600" baseline="0" dirty="0">
                <a:latin typeface="Arial" charset="0"/>
                <a:ea typeface="Arial" charset="0"/>
                <a:cs typeface="Arial" charset="0"/>
              </a:rPr>
              <a:t>Which puts the plots produced by code in the notebook (as opposed to in a new window)</a:t>
            </a:r>
          </a:p>
          <a:p>
            <a:pPr marL="171450" indent="-171450">
              <a:buFont typeface="Arial" charset="0"/>
              <a:buChar char="•"/>
            </a:pPr>
            <a:r>
              <a:rPr lang="en-US" sz="1600" baseline="0" dirty="0">
                <a:latin typeface="Arial" charset="0"/>
                <a:ea typeface="Arial" charset="0"/>
                <a:cs typeface="Arial" charset="0"/>
              </a:rPr>
              <a:t>The figure is produced and saved in the notebook, and it’s there the next time the notebook is loaded. (same for the code)</a:t>
            </a:r>
            <a:endParaRPr sz="1600" dirty="0">
              <a:latin typeface="Arial" charset="0"/>
              <a:ea typeface="Arial" charset="0"/>
              <a:cs typeface="Arial" charset="0"/>
            </a:endParaRPr>
          </a:p>
        </p:txBody>
      </p:sp>
    </p:spTree>
    <p:extLst>
      <p:ext uri="{BB962C8B-B14F-4D97-AF65-F5344CB8AC3E}">
        <p14:creationId xmlns:p14="http://schemas.microsoft.com/office/powerpoint/2010/main" val="2009403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This figure would have been shown</a:t>
            </a:r>
            <a:r>
              <a:rPr lang="en-US" sz="1600" baseline="0" dirty="0">
                <a:latin typeface="Arial" charset="0"/>
                <a:ea typeface="Arial" charset="0"/>
                <a:cs typeface="Arial" charset="0"/>
              </a:rPr>
              <a:t> as a new window otherwise.</a:t>
            </a:r>
            <a:endParaRPr sz="1600" dirty="0">
              <a:latin typeface="Arial" charset="0"/>
              <a:ea typeface="Arial" charset="0"/>
              <a:cs typeface="Arial" charset="0"/>
            </a:endParaRPr>
          </a:p>
        </p:txBody>
      </p:sp>
    </p:spTree>
    <p:extLst>
      <p:ext uri="{BB962C8B-B14F-4D97-AF65-F5344CB8AC3E}">
        <p14:creationId xmlns:p14="http://schemas.microsoft.com/office/powerpoint/2010/main" val="1291076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Another super useful magic is %%</a:t>
            </a:r>
            <a:r>
              <a:rPr lang="en-US" sz="1600" dirty="0" err="1">
                <a:latin typeface="Arial" charset="0"/>
                <a:ea typeface="Arial" charset="0"/>
                <a:cs typeface="Arial" charset="0"/>
              </a:rPr>
              <a:t>timeit</a:t>
            </a:r>
            <a:r>
              <a:rPr lang="en-US" sz="1600" dirty="0">
                <a:latin typeface="Arial" charset="0"/>
                <a:ea typeface="Arial" charset="0"/>
                <a:cs typeface="Arial" charset="0"/>
              </a:rPr>
              <a:t>.</a:t>
            </a:r>
          </a:p>
          <a:p>
            <a:pPr marL="171450" indent="-171450">
              <a:buFont typeface="Arial" charset="0"/>
              <a:buChar char="•"/>
            </a:pPr>
            <a:r>
              <a:rPr lang="en-US" sz="1600" dirty="0">
                <a:latin typeface="Arial" charset="0"/>
                <a:ea typeface="Arial" charset="0"/>
                <a:cs typeface="Arial" charset="0"/>
              </a:rPr>
              <a:t>%%</a:t>
            </a:r>
            <a:r>
              <a:rPr lang="en-US" sz="1600" dirty="0" err="1">
                <a:latin typeface="Arial" charset="0"/>
                <a:ea typeface="Arial" charset="0"/>
                <a:cs typeface="Arial" charset="0"/>
              </a:rPr>
              <a:t>timeit</a:t>
            </a:r>
            <a:r>
              <a:rPr lang="en-US" sz="1600" dirty="0">
                <a:latin typeface="Arial" charset="0"/>
                <a:ea typeface="Arial" charset="0"/>
                <a:cs typeface="Arial" charset="0"/>
              </a:rPr>
              <a:t> times</a:t>
            </a:r>
            <a:r>
              <a:rPr lang="en-US" sz="1600" baseline="0" dirty="0">
                <a:latin typeface="Arial" charset="0"/>
                <a:ea typeface="Arial" charset="0"/>
                <a:cs typeface="Arial" charset="0"/>
              </a:rPr>
              <a:t> the execution for the whole cell</a:t>
            </a:r>
            <a:endParaRPr lang="en-US" sz="1600" dirty="0">
              <a:latin typeface="Arial" charset="0"/>
              <a:ea typeface="Arial" charset="0"/>
              <a:cs typeface="Arial" charset="0"/>
            </a:endParaRPr>
          </a:p>
          <a:p>
            <a:pPr marL="171450" indent="-171450">
              <a:buFont typeface="Arial" charset="0"/>
              <a:buChar char="•"/>
            </a:pPr>
            <a:r>
              <a:rPr lang="en-US" sz="1600" dirty="0">
                <a:latin typeface="Arial" charset="0"/>
                <a:ea typeface="Arial" charset="0"/>
                <a:cs typeface="Arial" charset="0"/>
              </a:rPr>
              <a:t>%</a:t>
            </a:r>
            <a:r>
              <a:rPr lang="en-US" sz="1600" dirty="0" err="1">
                <a:latin typeface="Arial" charset="0"/>
                <a:ea typeface="Arial" charset="0"/>
                <a:cs typeface="Arial" charset="0"/>
              </a:rPr>
              <a:t>timeit</a:t>
            </a:r>
            <a:r>
              <a:rPr lang="en-US" sz="1600" baseline="0" dirty="0">
                <a:latin typeface="Arial" charset="0"/>
                <a:ea typeface="Arial" charset="0"/>
                <a:cs typeface="Arial" charset="0"/>
              </a:rPr>
              <a:t> will time the execution for that line only!  (    e.g. %</a:t>
            </a:r>
            <a:r>
              <a:rPr lang="en-US" sz="1600" baseline="0" dirty="0" err="1">
                <a:latin typeface="Arial" charset="0"/>
                <a:ea typeface="Arial" charset="0"/>
                <a:cs typeface="Arial" charset="0"/>
              </a:rPr>
              <a:t>timeit</a:t>
            </a:r>
            <a:r>
              <a:rPr lang="en-US" sz="1600" baseline="0" dirty="0">
                <a:latin typeface="Arial" charset="0"/>
                <a:ea typeface="Arial" charset="0"/>
                <a:cs typeface="Arial" charset="0"/>
              </a:rPr>
              <a:t> max(range(10**6))    )</a:t>
            </a:r>
            <a:endParaRPr sz="1600" dirty="0">
              <a:latin typeface="Arial" charset="0"/>
              <a:ea typeface="Arial" charset="0"/>
              <a:cs typeface="Arial" charset="0"/>
            </a:endParaRPr>
          </a:p>
        </p:txBody>
      </p:sp>
    </p:spTree>
    <p:extLst>
      <p:ext uri="{BB962C8B-B14F-4D97-AF65-F5344CB8AC3E}">
        <p14:creationId xmlns:p14="http://schemas.microsoft.com/office/powerpoint/2010/main" val="1007813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%run will run code</a:t>
            </a:r>
            <a:r>
              <a:rPr lang="en-US" sz="1600" baseline="0" dirty="0">
                <a:latin typeface="Arial" charset="0"/>
                <a:ea typeface="Arial" charset="0"/>
                <a:cs typeface="Arial" charset="0"/>
              </a:rPr>
              <a:t> from another notebook or python file, and it will import its variables to this one.</a:t>
            </a:r>
            <a:endParaRPr sz="1600" dirty="0">
              <a:latin typeface="Arial" charset="0"/>
              <a:ea typeface="Arial" charset="0"/>
              <a:cs typeface="Arial" charset="0"/>
            </a:endParaRPr>
          </a:p>
        </p:txBody>
      </p:sp>
    </p:spTree>
    <p:extLst>
      <p:ext uri="{BB962C8B-B14F-4D97-AF65-F5344CB8AC3E}">
        <p14:creationId xmlns:p14="http://schemas.microsoft.com/office/powerpoint/2010/main" val="2115945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%load will copy the</a:t>
            </a:r>
            <a:r>
              <a:rPr lang="en-US" sz="1600" baseline="0" dirty="0">
                <a:latin typeface="Arial" charset="0"/>
                <a:ea typeface="Arial" charset="0"/>
                <a:cs typeface="Arial" charset="0"/>
              </a:rPr>
              <a:t> contents from a python file and paste it into the cell.</a:t>
            </a:r>
          </a:p>
          <a:p>
            <a:pPr marL="171450" indent="-171450">
              <a:buFont typeface="Arial" charset="0"/>
              <a:buChar char="•"/>
            </a:pPr>
            <a:r>
              <a:rPr lang="en-US" sz="1600" baseline="0" dirty="0">
                <a:latin typeface="Arial" charset="0"/>
                <a:ea typeface="Arial" charset="0"/>
                <a:cs typeface="Arial" charset="0"/>
              </a:rPr>
              <a:t>It will not run it by default though.</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With %run, you won’t see the file, just variables.</a:t>
            </a:r>
          </a:p>
        </p:txBody>
      </p:sp>
    </p:spTree>
    <p:extLst>
      <p:ext uri="{BB962C8B-B14F-4D97-AF65-F5344CB8AC3E}">
        <p14:creationId xmlns:p14="http://schemas.microsoft.com/office/powerpoint/2010/main" val="902216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Notebooks offer</a:t>
            </a:r>
            <a:r>
              <a:rPr lang="en-US" sz="1600" baseline="0" dirty="0">
                <a:latin typeface="Arial" charset="0"/>
                <a:ea typeface="Arial" charset="0"/>
                <a:cs typeface="Arial" charset="0"/>
              </a:rPr>
              <a:t> a lot of flexibility when coding.</a:t>
            </a:r>
          </a:p>
          <a:p>
            <a:pPr marL="171450" indent="-171450">
              <a:buFont typeface="Arial" charset="0"/>
              <a:buChar char="•"/>
            </a:pPr>
            <a:r>
              <a:rPr lang="en-US" sz="1600" baseline="0" dirty="0">
                <a:latin typeface="Arial" charset="0"/>
                <a:ea typeface="Arial" charset="0"/>
                <a:cs typeface="Arial" charset="0"/>
              </a:rPr>
              <a:t>Jumping outside “edit mode” (ex: by clicking outside a cell), we can create a new cell, delete cells, change code cell to markup </a:t>
            </a:r>
            <a:r>
              <a:rPr lang="en-US" sz="1600" baseline="0" dirty="0" err="1">
                <a:latin typeface="Arial" charset="0"/>
                <a:ea typeface="Arial" charset="0"/>
                <a:cs typeface="Arial" charset="0"/>
              </a:rPr>
              <a:t>etc</a:t>
            </a:r>
            <a:r>
              <a:rPr lang="en-US" sz="1600" baseline="0" dirty="0">
                <a:latin typeface="Arial" charset="0"/>
                <a:ea typeface="Arial" charset="0"/>
                <a:cs typeface="Arial" charset="0"/>
              </a:rPr>
              <a:t> with just shortcuts.</a:t>
            </a:r>
            <a:endParaRPr sz="1600" dirty="0">
              <a:latin typeface="Arial" charset="0"/>
              <a:ea typeface="Arial" charset="0"/>
              <a:cs typeface="Arial" charset="0"/>
            </a:endParaRPr>
          </a:p>
        </p:txBody>
      </p:sp>
    </p:spTree>
    <p:extLst>
      <p:ext uri="{BB962C8B-B14F-4D97-AF65-F5344CB8AC3E}">
        <p14:creationId xmlns:p14="http://schemas.microsoft.com/office/powerpoint/2010/main" val="106489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Notebooks</a:t>
            </a:r>
            <a:r>
              <a:rPr lang="en-US" sz="1600" baseline="0" dirty="0">
                <a:latin typeface="Arial" charset="0"/>
                <a:ea typeface="Arial" charset="0"/>
                <a:cs typeface="Arial" charset="0"/>
              </a:rPr>
              <a:t> can be converted to .</a:t>
            </a:r>
            <a:r>
              <a:rPr lang="en-US" sz="1600" baseline="0" dirty="0" err="1">
                <a:latin typeface="Arial" charset="0"/>
                <a:ea typeface="Arial" charset="0"/>
                <a:cs typeface="Arial" charset="0"/>
              </a:rPr>
              <a:t>py</a:t>
            </a:r>
            <a:r>
              <a:rPr lang="en-US" sz="1600" baseline="0" dirty="0">
                <a:latin typeface="Arial" charset="0"/>
                <a:ea typeface="Arial" charset="0"/>
                <a:cs typeface="Arial" charset="0"/>
              </a:rPr>
              <a:t> files, pdf, html </a:t>
            </a:r>
            <a:r>
              <a:rPr lang="en-US" sz="1600" baseline="0" dirty="0" err="1">
                <a:latin typeface="Arial" charset="0"/>
                <a:ea typeface="Arial" charset="0"/>
                <a:cs typeface="Arial" charset="0"/>
              </a:rPr>
              <a:t>etc</a:t>
            </a:r>
            <a:r>
              <a:rPr lang="en-US" sz="1600" baseline="0" dirty="0">
                <a:latin typeface="Arial" charset="0"/>
                <a:ea typeface="Arial" charset="0"/>
                <a:cs typeface="Arial" charset="0"/>
              </a:rPr>
              <a:t> from the command line</a:t>
            </a:r>
            <a:endParaRPr sz="1600" dirty="0">
              <a:latin typeface="Arial" charset="0"/>
              <a:ea typeface="Arial" charset="0"/>
              <a:cs typeface="Arial" charset="0"/>
            </a:endParaRPr>
          </a:p>
        </p:txBody>
      </p:sp>
    </p:spTree>
    <p:extLst>
      <p:ext uri="{BB962C8B-B14F-4D97-AF65-F5344CB8AC3E}">
        <p14:creationId xmlns:p14="http://schemas.microsoft.com/office/powerpoint/2010/main" val="1994387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Or directly</a:t>
            </a:r>
            <a:r>
              <a:rPr lang="en-US" sz="1600" baseline="0" dirty="0">
                <a:latin typeface="Arial" charset="0"/>
                <a:ea typeface="Arial" charset="0"/>
                <a:cs typeface="Arial" charset="0"/>
              </a:rPr>
              <a:t> within the notebook using the menu.</a:t>
            </a:r>
          </a:p>
          <a:p>
            <a:pPr marL="171450" indent="-171450">
              <a:buFont typeface="Arial" charset="0"/>
              <a:buChar char="•"/>
            </a:pPr>
            <a:r>
              <a:rPr lang="en-US" sz="1600" baseline="0" dirty="0">
                <a:latin typeface="Arial" charset="0"/>
                <a:ea typeface="Arial" charset="0"/>
                <a:cs typeface="Arial" charset="0"/>
              </a:rPr>
              <a:t>A lot of other functionality to, feel free to explore it.</a:t>
            </a:r>
            <a:endParaRPr sz="1600" dirty="0">
              <a:latin typeface="Arial" charset="0"/>
              <a:ea typeface="Arial" charset="0"/>
              <a:cs typeface="Arial" charset="0"/>
            </a:endParaRPr>
          </a:p>
        </p:txBody>
      </p:sp>
    </p:spTree>
    <p:extLst>
      <p:ext uri="{BB962C8B-B14F-4D97-AF65-F5344CB8AC3E}">
        <p14:creationId xmlns:p14="http://schemas.microsoft.com/office/powerpoint/2010/main" val="759228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talk about pandas. Pandas is</a:t>
            </a:r>
            <a:r>
              <a:rPr lang="en-US" sz="1600" baseline="0" dirty="0">
                <a:latin typeface="Arial" charset="0"/>
                <a:ea typeface="Arial" charset="0"/>
                <a:cs typeface="Arial" charset="0"/>
              </a:rPr>
              <a:t> a data manipulation library by Wes McKinney.</a:t>
            </a:r>
          </a:p>
          <a:p>
            <a:pPr marL="171450" indent="-171450">
              <a:buFont typeface="Arial" charset="0"/>
              <a:buChar char="•"/>
            </a:pPr>
            <a:r>
              <a:rPr lang="en-US" sz="1600" baseline="0" dirty="0">
                <a:latin typeface="Arial" charset="0"/>
                <a:ea typeface="Arial" charset="0"/>
                <a:cs typeface="Arial" charset="0"/>
              </a:rPr>
              <a:t>It is extremely useful, full of functionality.</a:t>
            </a:r>
          </a:p>
          <a:p>
            <a:pPr marL="171450" indent="-171450">
              <a:buFont typeface="Arial" charset="0"/>
              <a:buChar char="•"/>
            </a:pPr>
            <a:r>
              <a:rPr lang="en-US" sz="1600" baseline="0" dirty="0">
                <a:latin typeface="Arial" charset="0"/>
                <a:ea typeface="Arial" charset="0"/>
                <a:cs typeface="Arial" charset="0"/>
              </a:rPr>
              <a:t>Makes working with data very easy.</a:t>
            </a:r>
          </a:p>
          <a:p>
            <a:pPr marL="171450" indent="-171450">
              <a:buFont typeface="Arial" charset="0"/>
              <a:buChar char="•"/>
            </a:pPr>
            <a:r>
              <a:rPr lang="en-US" sz="1600" baseline="0" dirty="0">
                <a:latin typeface="Arial" charset="0"/>
                <a:ea typeface="Arial" charset="0"/>
                <a:cs typeface="Arial" charset="0"/>
              </a:rPr>
              <a:t>Easy access to statistical functions, data aggregation, visualization etc.</a:t>
            </a:r>
            <a:endParaRPr sz="1600" dirty="0">
              <a:latin typeface="Arial" charset="0"/>
              <a:ea typeface="Arial" charset="0"/>
              <a:cs typeface="Arial" charset="0"/>
            </a:endParaRPr>
          </a:p>
        </p:txBody>
      </p:sp>
    </p:spTree>
    <p:extLst>
      <p:ext uri="{BB962C8B-B14F-4D97-AF65-F5344CB8AC3E}">
        <p14:creationId xmlns:p14="http://schemas.microsoft.com/office/powerpoint/2010/main" val="1871286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t>Here’s the structure</a:t>
            </a:r>
            <a:r>
              <a:rPr lang="en-US" sz="1600" baseline="0" dirty="0"/>
              <a:t> of each week.</a:t>
            </a:r>
          </a:p>
          <a:p>
            <a:pPr marL="171450" indent="-171450">
              <a:buFont typeface="Arial" charset="0"/>
              <a:buChar char="•"/>
            </a:pPr>
            <a:r>
              <a:rPr lang="en-US" sz="1600" baseline="0" dirty="0"/>
              <a:t>We will have our lecture first.</a:t>
            </a:r>
          </a:p>
          <a:p>
            <a:pPr marL="171450" indent="-171450">
              <a:buFont typeface="Arial" charset="0"/>
              <a:buChar char="•"/>
            </a:pPr>
            <a:r>
              <a:rPr lang="en-US" sz="1600" baseline="0" dirty="0"/>
              <a:t>Then we will try some exercises. Solutions for these exercises are going to be provided too.</a:t>
            </a:r>
          </a:p>
          <a:p>
            <a:pPr marL="171450" indent="-171450">
              <a:buFont typeface="Arial" charset="0"/>
              <a:buChar char="•"/>
            </a:pPr>
            <a:r>
              <a:rPr lang="en-US" sz="1600" baseline="0" dirty="0"/>
              <a:t>It will take us about 3 </a:t>
            </a:r>
            <a:r>
              <a:rPr lang="en-US" sz="1600" baseline="0" dirty="0" err="1"/>
              <a:t>hrs</a:t>
            </a:r>
            <a:r>
              <a:rPr lang="en-US" sz="1600" baseline="0" dirty="0"/>
              <a:t> per week.</a:t>
            </a:r>
          </a:p>
        </p:txBody>
      </p:sp>
    </p:spTree>
    <p:extLst>
      <p:ext uri="{BB962C8B-B14F-4D97-AF65-F5344CB8AC3E}">
        <p14:creationId xmlns:p14="http://schemas.microsoft.com/office/powerpoint/2010/main" val="803379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see how it works.</a:t>
            </a:r>
          </a:p>
          <a:p>
            <a:pPr marL="171450" indent="-171450">
              <a:buFont typeface="Arial" charset="0"/>
              <a:buChar char="•"/>
            </a:pPr>
            <a:r>
              <a:rPr lang="en-US" sz="1600" dirty="0">
                <a:latin typeface="Arial" charset="0"/>
                <a:ea typeface="Arial" charset="0"/>
                <a:cs typeface="Arial" charset="0"/>
              </a:rPr>
              <a:t>Pandas stands for panel data sets.</a:t>
            </a:r>
          </a:p>
          <a:p>
            <a:pPr marL="171450" indent="-171450">
              <a:buFont typeface="Arial" charset="0"/>
              <a:buChar char="•"/>
            </a:pPr>
            <a:r>
              <a:rPr lang="en-US" sz="1600" dirty="0">
                <a:latin typeface="Arial" charset="0"/>
                <a:ea typeface="Arial" charset="0"/>
                <a:cs typeface="Arial" charset="0"/>
              </a:rPr>
              <a:t>It</a:t>
            </a:r>
            <a:r>
              <a:rPr lang="en-US" sz="1600" baseline="0" dirty="0">
                <a:latin typeface="Arial" charset="0"/>
                <a:ea typeface="Arial" charset="0"/>
                <a:cs typeface="Arial" charset="0"/>
              </a:rPr>
              <a:t> refers to data in tabular form, with rows and columns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The most basic data structure is the “series”. It’s 1 dimensional, it’s the building block for data in tabular form.</a:t>
            </a:r>
            <a:endParaRPr sz="1600" dirty="0">
              <a:latin typeface="Arial" charset="0"/>
              <a:ea typeface="Arial" charset="0"/>
              <a:cs typeface="Arial" charset="0"/>
            </a:endParaRPr>
          </a:p>
        </p:txBody>
      </p:sp>
    </p:spTree>
    <p:extLst>
      <p:ext uri="{BB962C8B-B14F-4D97-AF65-F5344CB8AC3E}">
        <p14:creationId xmlns:p14="http://schemas.microsoft.com/office/powerpoint/2010/main" val="240486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a:t>
            </a:r>
            <a:r>
              <a:rPr lang="en-US" sz="1600" baseline="0" dirty="0">
                <a:latin typeface="Arial" charset="0"/>
                <a:ea typeface="Arial" charset="0"/>
                <a:cs typeface="Arial" charset="0"/>
              </a:rPr>
              <a:t>d “data in tabular form” has a name: It’s called </a:t>
            </a:r>
            <a:r>
              <a:rPr lang="en-US" sz="1600" baseline="0" dirty="0" err="1">
                <a:latin typeface="Arial" charset="0"/>
                <a:ea typeface="Arial" charset="0"/>
                <a:cs typeface="Arial" charset="0"/>
              </a:rPr>
              <a:t>pd.DataFrame</a:t>
            </a:r>
            <a:endParaRPr lang="en-US" sz="1600" baseline="0" dirty="0">
              <a:latin typeface="Arial" charset="0"/>
              <a:ea typeface="Arial" charset="0"/>
              <a:cs typeface="Arial" charset="0"/>
            </a:endParaRPr>
          </a:p>
          <a:p>
            <a:pPr marL="171450" indent="-171450">
              <a:buFont typeface="Arial" charset="0"/>
              <a:buChar char="•"/>
            </a:pP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consists of rows and columns. 2 dimensions.</a:t>
            </a:r>
          </a:p>
          <a:p>
            <a:pPr marL="171450" indent="-171450">
              <a:buFont typeface="Arial" charset="0"/>
              <a:buChar char="•"/>
            </a:pPr>
            <a:r>
              <a:rPr lang="en-US" sz="1600" baseline="0" dirty="0">
                <a:latin typeface="Arial" charset="0"/>
                <a:ea typeface="Arial" charset="0"/>
                <a:cs typeface="Arial" charset="0"/>
              </a:rPr>
              <a:t>If you pop a column from a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it is a series.</a:t>
            </a:r>
          </a:p>
          <a:p>
            <a:pPr marL="171450" indent="-171450">
              <a:buFont typeface="Arial" charset="0"/>
              <a:buChar char="•"/>
            </a:pPr>
            <a:r>
              <a:rPr lang="en-US" sz="1600" baseline="0" dirty="0">
                <a:latin typeface="Arial" charset="0"/>
                <a:ea typeface="Arial" charset="0"/>
                <a:cs typeface="Arial" charset="0"/>
              </a:rPr>
              <a:t>If you pop a row from a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it is a series too.</a:t>
            </a:r>
            <a:endParaRPr sz="1600" dirty="0">
              <a:latin typeface="Arial" charset="0"/>
              <a:ea typeface="Arial" charset="0"/>
              <a:cs typeface="Arial" charset="0"/>
            </a:endParaRPr>
          </a:p>
        </p:txBody>
      </p:sp>
    </p:spTree>
    <p:extLst>
      <p:ext uri="{BB962C8B-B14F-4D97-AF65-F5344CB8AC3E}">
        <p14:creationId xmlns:p14="http://schemas.microsoft.com/office/powerpoint/2010/main" val="624822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Import</a:t>
            </a:r>
            <a:r>
              <a:rPr lang="en-US" sz="1600" baseline="0" dirty="0">
                <a:latin typeface="Arial" charset="0"/>
                <a:ea typeface="Arial" charset="0"/>
                <a:cs typeface="Arial" charset="0"/>
              </a:rPr>
              <a:t> pandas as </a:t>
            </a:r>
            <a:r>
              <a:rPr lang="en-US" sz="1600" baseline="0" dirty="0" err="1">
                <a:latin typeface="Arial" charset="0"/>
                <a:ea typeface="Arial" charset="0"/>
                <a:cs typeface="Arial" charset="0"/>
              </a:rPr>
              <a:t>pd</a:t>
            </a:r>
            <a:r>
              <a:rPr lang="en-US" sz="1600" baseline="0" dirty="0">
                <a:latin typeface="Arial" charset="0"/>
                <a:ea typeface="Arial" charset="0"/>
                <a:cs typeface="Arial" charset="0"/>
              </a:rPr>
              <a:t> is the standard syntax for importing pandas.</a:t>
            </a:r>
          </a:p>
          <a:p>
            <a:pPr marL="171450" indent="-171450">
              <a:buFont typeface="Arial" charset="0"/>
              <a:buChar char="•"/>
            </a:pPr>
            <a:r>
              <a:rPr lang="en-US" sz="1600" baseline="0" dirty="0">
                <a:latin typeface="Arial" charset="0"/>
                <a:ea typeface="Arial" charset="0"/>
                <a:cs typeface="Arial" charset="0"/>
              </a:rPr>
              <a:t>Here we’re creating an array.</a:t>
            </a:r>
          </a:p>
          <a:p>
            <a:pPr marL="171450" indent="-171450">
              <a:buFont typeface="Arial" charset="0"/>
              <a:buChar char="•"/>
            </a:pPr>
            <a:r>
              <a:rPr lang="en-US" sz="1600" baseline="0" dirty="0">
                <a:latin typeface="Arial" charset="0"/>
                <a:ea typeface="Arial" charset="0"/>
                <a:cs typeface="Arial" charset="0"/>
              </a:rPr>
              <a:t>And we’re then applying </a:t>
            </a:r>
            <a:r>
              <a:rPr lang="en-US" sz="1600" baseline="0" dirty="0" err="1">
                <a:latin typeface="Arial" charset="0"/>
                <a:ea typeface="Arial" charset="0"/>
                <a:cs typeface="Arial" charset="0"/>
              </a:rPr>
              <a:t>pd.Series</a:t>
            </a:r>
            <a:r>
              <a:rPr lang="en-US" sz="1600" baseline="0" dirty="0">
                <a:latin typeface="Arial" charset="0"/>
                <a:ea typeface="Arial" charset="0"/>
                <a:cs typeface="Arial" charset="0"/>
              </a:rPr>
              <a:t> constructor to it.</a:t>
            </a:r>
          </a:p>
          <a:p>
            <a:pPr marL="171450" indent="-171450">
              <a:buFont typeface="Arial" charset="0"/>
              <a:buChar char="•"/>
            </a:pPr>
            <a:r>
              <a:rPr lang="en-US" sz="1600" baseline="0" dirty="0">
                <a:latin typeface="Arial" charset="0"/>
                <a:ea typeface="Arial" charset="0"/>
                <a:cs typeface="Arial" charset="0"/>
              </a:rPr>
              <a:t>Now </a:t>
            </a:r>
            <a:r>
              <a:rPr lang="en-US" sz="1600" baseline="0" dirty="0" err="1">
                <a:latin typeface="Arial" charset="0"/>
                <a:ea typeface="Arial" charset="0"/>
                <a:cs typeface="Arial" charset="0"/>
              </a:rPr>
              <a:t>step_counts</a:t>
            </a:r>
            <a:r>
              <a:rPr lang="en-US" sz="1600" baseline="0" dirty="0">
                <a:latin typeface="Arial" charset="0"/>
                <a:ea typeface="Arial" charset="0"/>
                <a:cs typeface="Arial" charset="0"/>
              </a:rPr>
              <a:t> is a pandas series.</a:t>
            </a:r>
            <a:endParaRPr sz="1600" dirty="0">
              <a:latin typeface="Arial" charset="0"/>
              <a:ea typeface="Arial" charset="0"/>
              <a:cs typeface="Arial" charset="0"/>
            </a:endParaRPr>
          </a:p>
        </p:txBody>
      </p:sp>
    </p:spTree>
    <p:extLst>
      <p:ext uri="{BB962C8B-B14F-4D97-AF65-F5344CB8AC3E}">
        <p14:creationId xmlns:p14="http://schemas.microsoft.com/office/powerpoint/2010/main" val="317185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this is the output. It indexed the data we</a:t>
            </a:r>
            <a:r>
              <a:rPr lang="en-US" sz="1600" baseline="0" dirty="0">
                <a:latin typeface="Arial" charset="0"/>
                <a:ea typeface="Arial" charset="0"/>
                <a:cs typeface="Arial" charset="0"/>
              </a:rPr>
              <a:t> gave it.</a:t>
            </a:r>
          </a:p>
          <a:p>
            <a:pPr marL="171450" indent="-171450">
              <a:buFont typeface="Arial" charset="0"/>
              <a:buChar char="•"/>
            </a:pPr>
            <a:r>
              <a:rPr lang="en-US" sz="1600" baseline="0" dirty="0">
                <a:latin typeface="Arial" charset="0"/>
                <a:ea typeface="Arial" charset="0"/>
                <a:cs typeface="Arial" charset="0"/>
              </a:rPr>
              <a:t>Index is 0-5</a:t>
            </a:r>
          </a:p>
          <a:p>
            <a:pPr marL="171450" indent="-171450">
              <a:buFont typeface="Arial" charset="0"/>
              <a:buChar char="•"/>
            </a:pPr>
            <a:r>
              <a:rPr lang="en-US" sz="1600" baseline="0" dirty="0">
                <a:latin typeface="Arial" charset="0"/>
                <a:ea typeface="Arial" charset="0"/>
                <a:cs typeface="Arial" charset="0"/>
              </a:rPr>
              <a:t>And it gave this new object a name, “Steps”.</a:t>
            </a:r>
            <a:endParaRPr sz="1600" dirty="0">
              <a:latin typeface="Arial" charset="0"/>
              <a:ea typeface="Arial" charset="0"/>
              <a:cs typeface="Arial" charset="0"/>
            </a:endParaRPr>
          </a:p>
        </p:txBody>
      </p:sp>
    </p:spTree>
    <p:extLst>
      <p:ext uri="{BB962C8B-B14F-4D97-AF65-F5344CB8AC3E}">
        <p14:creationId xmlns:p14="http://schemas.microsoft.com/office/powerpoint/2010/main" val="2025621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That</a:t>
            </a:r>
            <a:r>
              <a:rPr lang="en-US" sz="1600" baseline="0" dirty="0">
                <a:latin typeface="Arial" charset="0"/>
                <a:ea typeface="Arial" charset="0"/>
                <a:cs typeface="Arial" charset="0"/>
              </a:rPr>
              <a:t> was fairly standard..</a:t>
            </a:r>
          </a:p>
          <a:p>
            <a:pPr marL="171450" indent="-171450">
              <a:buFont typeface="Arial" charset="0"/>
              <a:buChar char="•"/>
            </a:pPr>
            <a:r>
              <a:rPr lang="en-US" sz="1600" baseline="0" dirty="0">
                <a:latin typeface="Arial" charset="0"/>
                <a:ea typeface="Arial" charset="0"/>
                <a:cs typeface="Arial" charset="0"/>
              </a:rPr>
              <a:t>But maybe those step counts are tied to some days, as opposed to 0 to 5.</a:t>
            </a:r>
          </a:p>
          <a:p>
            <a:pPr marL="171450" indent="-171450">
              <a:buFont typeface="Arial" charset="0"/>
              <a:buChar char="•"/>
            </a:pPr>
            <a:r>
              <a:rPr lang="en-US" sz="1600" dirty="0">
                <a:latin typeface="Arial" charset="0"/>
                <a:ea typeface="Arial" charset="0"/>
                <a:cs typeface="Arial" charset="0"/>
              </a:rPr>
              <a:t>So we can change the</a:t>
            </a:r>
            <a:r>
              <a:rPr lang="en-US" sz="1600" baseline="0" dirty="0">
                <a:latin typeface="Arial" charset="0"/>
                <a:ea typeface="Arial" charset="0"/>
                <a:cs typeface="Arial" charset="0"/>
              </a:rPr>
              <a:t> series</a:t>
            </a:r>
            <a:r>
              <a:rPr lang="en-US" sz="1600" dirty="0">
                <a:latin typeface="Arial" charset="0"/>
                <a:ea typeface="Arial" charset="0"/>
                <a:cs typeface="Arial" charset="0"/>
              </a:rPr>
              <a:t> index,</a:t>
            </a:r>
            <a:r>
              <a:rPr lang="en-US" sz="1600" baseline="0" dirty="0">
                <a:latin typeface="Arial" charset="0"/>
                <a:ea typeface="Arial" charset="0"/>
                <a:cs typeface="Arial" charset="0"/>
              </a:rPr>
              <a:t> and put same dates in there.</a:t>
            </a:r>
          </a:p>
          <a:p>
            <a:pPr marL="171450" indent="-171450">
              <a:buFont typeface="Arial" charset="0"/>
              <a:buChar char="•"/>
            </a:pPr>
            <a:r>
              <a:rPr lang="en-US" sz="1600" baseline="0" dirty="0" err="1">
                <a:latin typeface="Arial" charset="0"/>
                <a:ea typeface="Arial" charset="0"/>
                <a:cs typeface="Arial" charset="0"/>
              </a:rPr>
              <a:t>Pd.date_range</a:t>
            </a:r>
            <a:r>
              <a:rPr lang="en-US" sz="1600" baseline="0" dirty="0">
                <a:latin typeface="Arial" charset="0"/>
                <a:ea typeface="Arial" charset="0"/>
                <a:cs typeface="Arial" charset="0"/>
              </a:rPr>
              <a:t> is a pandas routine that creates dates. Here we’re creating 6 successive dates starting from this string’s date.</a:t>
            </a:r>
            <a:endParaRPr sz="1600" dirty="0">
              <a:latin typeface="Arial" charset="0"/>
              <a:ea typeface="Arial" charset="0"/>
              <a:cs typeface="Arial" charset="0"/>
            </a:endParaRPr>
          </a:p>
        </p:txBody>
      </p:sp>
    </p:spTree>
    <p:extLst>
      <p:ext uri="{BB962C8B-B14F-4D97-AF65-F5344CB8AC3E}">
        <p14:creationId xmlns:p14="http://schemas.microsoft.com/office/powerpoint/2010/main" val="742028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our series is now indexed differently.</a:t>
            </a:r>
          </a:p>
          <a:p>
            <a:pPr marL="171450" indent="-171450">
              <a:buFont typeface="Arial" charset="0"/>
              <a:buChar char="•"/>
            </a:pPr>
            <a:r>
              <a:rPr lang="en-US" sz="1600" dirty="0">
                <a:latin typeface="Arial" charset="0"/>
                <a:ea typeface="Arial" charset="0"/>
                <a:cs typeface="Arial" charset="0"/>
              </a:rPr>
              <a:t>Notice the values of the series stayed the same. Index is reassigned to</a:t>
            </a:r>
            <a:r>
              <a:rPr lang="en-US" sz="1600" baseline="0" dirty="0">
                <a:latin typeface="Arial" charset="0"/>
                <a:ea typeface="Arial" charset="0"/>
                <a:cs typeface="Arial" charset="0"/>
              </a:rPr>
              <a:t> dates.</a:t>
            </a:r>
            <a:endParaRPr sz="1600" dirty="0">
              <a:latin typeface="Arial" charset="0"/>
              <a:ea typeface="Arial" charset="0"/>
              <a:cs typeface="Arial" charset="0"/>
            </a:endParaRPr>
          </a:p>
        </p:txBody>
      </p:sp>
    </p:spTree>
    <p:extLst>
      <p:ext uri="{BB962C8B-B14F-4D97-AF65-F5344CB8AC3E}">
        <p14:creationId xmlns:p14="http://schemas.microsoft.com/office/powerpoint/2010/main" val="1640665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Pandas Series is very similar to python</a:t>
            </a:r>
            <a:r>
              <a:rPr lang="en-US" sz="1600" baseline="0" dirty="0">
                <a:latin typeface="Arial" charset="0"/>
                <a:ea typeface="Arial" charset="0"/>
                <a:cs typeface="Arial" charset="0"/>
              </a:rPr>
              <a:t> dictionaries. We can retrieve the values with the same syntax.</a:t>
            </a:r>
            <a:endParaRPr sz="1600" dirty="0">
              <a:latin typeface="Arial" charset="0"/>
              <a:ea typeface="Arial" charset="0"/>
              <a:cs typeface="Arial" charset="0"/>
            </a:endParaRPr>
          </a:p>
        </p:txBody>
      </p:sp>
    </p:spTree>
    <p:extLst>
      <p:ext uri="{BB962C8B-B14F-4D97-AF65-F5344CB8AC3E}">
        <p14:creationId xmlns:p14="http://schemas.microsoft.com/office/powerpoint/2010/main" val="143683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 it is.</a:t>
            </a:r>
            <a:endParaRPr sz="1600" dirty="0">
              <a:latin typeface="Arial" charset="0"/>
              <a:ea typeface="Arial" charset="0"/>
              <a:cs typeface="Arial" charset="0"/>
            </a:endParaRPr>
          </a:p>
        </p:txBody>
      </p:sp>
    </p:spTree>
    <p:extLst>
      <p:ext uri="{BB962C8B-B14F-4D97-AF65-F5344CB8AC3E}">
        <p14:creationId xmlns:p14="http://schemas.microsoft.com/office/powerpoint/2010/main" val="2032673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But as opposed to dictionaries,</a:t>
            </a:r>
            <a:r>
              <a:rPr lang="en-US" sz="1600" baseline="0" dirty="0">
                <a:latin typeface="Arial" charset="0"/>
                <a:ea typeface="Arial" charset="0"/>
                <a:cs typeface="Arial" charset="0"/>
              </a:rPr>
              <a:t> we can also </a:t>
            </a:r>
            <a:r>
              <a:rPr lang="en-US" sz="1600" baseline="0" dirty="0" err="1">
                <a:latin typeface="Arial" charset="0"/>
                <a:ea typeface="Arial" charset="0"/>
                <a:cs typeface="Arial" charset="0"/>
              </a:rPr>
              <a:t>retrieeve</a:t>
            </a:r>
            <a:r>
              <a:rPr lang="en-US" sz="1600" baseline="0" dirty="0">
                <a:latin typeface="Arial" charset="0"/>
                <a:ea typeface="Arial" charset="0"/>
                <a:cs typeface="Arial" charset="0"/>
              </a:rPr>
              <a:t> them by index position.</a:t>
            </a:r>
            <a:endParaRPr sz="1600" dirty="0">
              <a:latin typeface="Arial" charset="0"/>
              <a:ea typeface="Arial" charset="0"/>
              <a:cs typeface="Arial" charset="0"/>
            </a:endParaRPr>
          </a:p>
        </p:txBody>
      </p:sp>
    </p:spTree>
    <p:extLst>
      <p:ext uri="{BB962C8B-B14F-4D97-AF65-F5344CB8AC3E}">
        <p14:creationId xmlns:p14="http://schemas.microsoft.com/office/powerpoint/2010/main" val="1558194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This is not possible in dictionaries </a:t>
            </a:r>
            <a:endParaRPr sz="1600" dirty="0">
              <a:latin typeface="Arial" charset="0"/>
              <a:ea typeface="Arial" charset="0"/>
              <a:cs typeface="Arial" charset="0"/>
            </a:endParaRPr>
          </a:p>
        </p:txBody>
      </p:sp>
    </p:spTree>
    <p:extLst>
      <p:ext uri="{BB962C8B-B14F-4D97-AF65-F5344CB8AC3E}">
        <p14:creationId xmlns:p14="http://schemas.microsoft.com/office/powerpoint/2010/main" val="649502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We are going to use Python while we’re learning these topics </a:t>
            </a:r>
          </a:p>
          <a:p>
            <a:pPr marL="171450" indent="-171450">
              <a:buFont typeface="Arial" charset="0"/>
              <a:buChar char="•"/>
            </a:pPr>
            <a:r>
              <a:rPr lang="en-US" sz="1600" dirty="0">
                <a:latin typeface="Arial" charset="0"/>
                <a:ea typeface="Arial" charset="0"/>
                <a:cs typeface="Arial" charset="0"/>
              </a:rPr>
              <a:t>Python is arguably the most popular language when it comes to Data Science.</a:t>
            </a:r>
          </a:p>
          <a:p>
            <a:pPr marL="171450" indent="-171450">
              <a:buFont typeface="Arial" charset="0"/>
              <a:buChar char="•"/>
            </a:pPr>
            <a:r>
              <a:rPr lang="en-US" sz="1600" dirty="0">
                <a:latin typeface="Arial" charset="0"/>
                <a:ea typeface="Arial" charset="0"/>
                <a:cs typeface="Arial" charset="0"/>
              </a:rPr>
              <a:t>It has great resources and community online,</a:t>
            </a:r>
            <a:r>
              <a:rPr lang="en-US" sz="1600" baseline="0" dirty="0">
                <a:latin typeface="Arial" charset="0"/>
                <a:ea typeface="Arial" charset="0"/>
                <a:cs typeface="Arial" charset="0"/>
              </a:rPr>
              <a:t> both for basic to advanced python and also how to use the data science/manipulation libraries etc.</a:t>
            </a:r>
          </a:p>
          <a:p>
            <a:pPr marL="171450" indent="-171450">
              <a:buFont typeface="Arial" charset="0"/>
              <a:buChar char="•"/>
            </a:pPr>
            <a:r>
              <a:rPr lang="en-US" sz="1600" baseline="0" dirty="0">
                <a:latin typeface="Arial" charset="0"/>
                <a:ea typeface="Arial" charset="0"/>
                <a:cs typeface="Arial" charset="0"/>
              </a:rPr>
              <a:t>We are going to rely on Intel’s MKL, which gives us accelerated performance.</a:t>
            </a:r>
            <a:endParaRPr sz="1600" dirty="0">
              <a:latin typeface="Arial" charset="0"/>
              <a:ea typeface="Arial" charset="0"/>
              <a:cs typeface="Arial" charset="0"/>
            </a:endParaRPr>
          </a:p>
        </p:txBody>
      </p:sp>
    </p:spTree>
    <p:extLst>
      <p:ext uri="{BB962C8B-B14F-4D97-AF65-F5344CB8AC3E}">
        <p14:creationId xmlns:p14="http://schemas.microsoft.com/office/powerpoint/2010/main" val="110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We can slice effectively</a:t>
            </a:r>
            <a:r>
              <a:rPr lang="en-US" sz="1600" baseline="0" dirty="0">
                <a:latin typeface="Arial" charset="0"/>
                <a:ea typeface="Arial" charset="0"/>
                <a:cs typeface="Arial" charset="0"/>
              </a:rPr>
              <a:t> too. This command gets all the </a:t>
            </a:r>
            <a:r>
              <a:rPr lang="en-US" sz="1600" baseline="0" dirty="0" err="1">
                <a:latin typeface="Arial" charset="0"/>
                <a:ea typeface="Arial" charset="0"/>
                <a:cs typeface="Arial" charset="0"/>
              </a:rPr>
              <a:t>april</a:t>
            </a:r>
            <a:r>
              <a:rPr lang="en-US" sz="1600" baseline="0" dirty="0">
                <a:latin typeface="Arial" charset="0"/>
                <a:ea typeface="Arial" charset="0"/>
                <a:cs typeface="Arial" charset="0"/>
              </a:rPr>
              <a:t> records.</a:t>
            </a:r>
            <a:endParaRPr sz="1600" dirty="0">
              <a:latin typeface="Arial" charset="0"/>
              <a:ea typeface="Arial" charset="0"/>
              <a:cs typeface="Arial" charset="0"/>
            </a:endParaRPr>
          </a:p>
        </p:txBody>
      </p:sp>
    </p:spTree>
    <p:extLst>
      <p:ext uri="{BB962C8B-B14F-4D97-AF65-F5344CB8AC3E}">
        <p14:creationId xmlns:p14="http://schemas.microsoft.com/office/powerpoint/2010/main" val="358385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XXX</a:t>
            </a:r>
            <a:endParaRPr sz="1600" dirty="0">
              <a:latin typeface="Arial" charset="0"/>
              <a:ea typeface="Arial" charset="0"/>
              <a:cs typeface="Arial" charset="0"/>
            </a:endParaRPr>
          </a:p>
        </p:txBody>
      </p:sp>
    </p:spTree>
    <p:extLst>
      <p:ext uri="{BB962C8B-B14F-4D97-AF65-F5344CB8AC3E}">
        <p14:creationId xmlns:p14="http://schemas.microsoft.com/office/powerpoint/2010/main" val="882631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a:t>
            </a:r>
            <a:r>
              <a:rPr lang="en-US" sz="1600" baseline="0" dirty="0">
                <a:latin typeface="Arial" charset="0"/>
                <a:ea typeface="Arial" charset="0"/>
                <a:cs typeface="Arial" charset="0"/>
              </a:rPr>
              <a:t> series</a:t>
            </a:r>
            <a:r>
              <a:rPr lang="en-US" sz="1600" dirty="0">
                <a:latin typeface="Arial" charset="0"/>
                <a:ea typeface="Arial" charset="0"/>
                <a:cs typeface="Arial" charset="0"/>
              </a:rPr>
              <a:t> can store</a:t>
            </a:r>
            <a:r>
              <a:rPr lang="en-US" sz="1600" baseline="0" dirty="0">
                <a:latin typeface="Arial" charset="0"/>
                <a:ea typeface="Arial" charset="0"/>
                <a:cs typeface="Arial" charset="0"/>
              </a:rPr>
              <a:t> integers, floats, strings, etc.</a:t>
            </a:r>
          </a:p>
          <a:p>
            <a:pPr marL="171450" indent="-171450">
              <a:buFont typeface="Arial" charset="0"/>
              <a:buChar char="•"/>
            </a:pPr>
            <a:r>
              <a:rPr lang="en-US" sz="1600" baseline="0" dirty="0">
                <a:latin typeface="Arial" charset="0"/>
                <a:ea typeface="Arial" charset="0"/>
                <a:cs typeface="Arial" charset="0"/>
              </a:rPr>
              <a:t>This is how you can view what kind of data it stores.</a:t>
            </a:r>
            <a:endParaRPr sz="1600" dirty="0">
              <a:latin typeface="Arial" charset="0"/>
              <a:ea typeface="Arial" charset="0"/>
              <a:cs typeface="Arial" charset="0"/>
            </a:endParaRPr>
          </a:p>
        </p:txBody>
      </p:sp>
    </p:spTree>
    <p:extLst>
      <p:ext uri="{BB962C8B-B14F-4D97-AF65-F5344CB8AC3E}">
        <p14:creationId xmlns:p14="http://schemas.microsoft.com/office/powerpoint/2010/main" val="585572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It’s an integer.</a:t>
            </a:r>
            <a:endParaRPr sz="1600" dirty="0">
              <a:latin typeface="Arial" charset="0"/>
              <a:ea typeface="Arial" charset="0"/>
              <a:cs typeface="Arial" charset="0"/>
            </a:endParaRPr>
          </a:p>
        </p:txBody>
      </p:sp>
    </p:spTree>
    <p:extLst>
      <p:ext uri="{BB962C8B-B14F-4D97-AF65-F5344CB8AC3E}">
        <p14:creationId xmlns:p14="http://schemas.microsoft.com/office/powerpoint/2010/main" val="50777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t>
            </a:r>
            <a:r>
              <a:rPr lang="en-US" sz="1600" dirty="0" err="1">
                <a:latin typeface="Arial" charset="0"/>
                <a:ea typeface="Arial" charset="0"/>
                <a:cs typeface="Arial" charset="0"/>
              </a:rPr>
              <a:t>astype</a:t>
            </a:r>
            <a:r>
              <a:rPr lang="en-US" sz="1600" dirty="0">
                <a:latin typeface="Arial" charset="0"/>
                <a:ea typeface="Arial" charset="0"/>
                <a:cs typeface="Arial" charset="0"/>
              </a:rPr>
              <a:t> is a series method</a:t>
            </a:r>
            <a:r>
              <a:rPr lang="en-US" sz="1600" baseline="0" dirty="0">
                <a:latin typeface="Arial" charset="0"/>
                <a:ea typeface="Arial" charset="0"/>
                <a:cs typeface="Arial" charset="0"/>
              </a:rPr>
              <a:t> which can convert the datatype.</a:t>
            </a:r>
          </a:p>
          <a:p>
            <a:pPr marL="171450" indent="-171450">
              <a:buFont typeface="Arial" charset="0"/>
              <a:buChar char="•"/>
            </a:pPr>
            <a:r>
              <a:rPr lang="en-US" sz="1600" baseline="0" dirty="0">
                <a:latin typeface="Arial" charset="0"/>
                <a:ea typeface="Arial" charset="0"/>
                <a:cs typeface="Arial" charset="0"/>
              </a:rPr>
              <a:t>Here, let’s see the same series converted to float.</a:t>
            </a:r>
            <a:endParaRPr sz="1600" dirty="0">
              <a:latin typeface="Arial" charset="0"/>
              <a:ea typeface="Arial" charset="0"/>
              <a:cs typeface="Arial" charset="0"/>
            </a:endParaRPr>
          </a:p>
        </p:txBody>
      </p:sp>
    </p:spTree>
    <p:extLst>
      <p:ext uri="{BB962C8B-B14F-4D97-AF65-F5344CB8AC3E}">
        <p14:creationId xmlns:p14="http://schemas.microsoft.com/office/powerpoint/2010/main" val="1761077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Yep, it’s now float.</a:t>
            </a:r>
            <a:endParaRPr sz="1600" dirty="0">
              <a:latin typeface="Arial" charset="0"/>
              <a:ea typeface="Arial" charset="0"/>
              <a:cs typeface="Arial" charset="0"/>
            </a:endParaRPr>
          </a:p>
        </p:txBody>
      </p:sp>
    </p:spTree>
    <p:extLst>
      <p:ext uri="{BB962C8B-B14F-4D97-AF65-F5344CB8AC3E}">
        <p14:creationId xmlns:p14="http://schemas.microsoft.com/office/powerpoint/2010/main" val="1605732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Missing data is a fact of life,</a:t>
            </a:r>
            <a:r>
              <a:rPr lang="en-US" sz="1600" baseline="0" dirty="0">
                <a:latin typeface="Arial" charset="0"/>
                <a:ea typeface="Arial" charset="0"/>
                <a:cs typeface="Arial" charset="0"/>
              </a:rPr>
              <a:t> and pandas offer various ways to impute it.</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Here, we’re assigning </a:t>
            </a:r>
            <a:r>
              <a:rPr lang="en-US" sz="1600" baseline="0" dirty="0" err="1">
                <a:latin typeface="Arial" charset="0"/>
                <a:ea typeface="Arial" charset="0"/>
                <a:cs typeface="Arial" charset="0"/>
              </a:rPr>
              <a:t>np.NaN</a:t>
            </a:r>
            <a:r>
              <a:rPr lang="en-US" sz="1600" baseline="0" dirty="0">
                <a:latin typeface="Arial" charset="0"/>
                <a:ea typeface="Arial" charset="0"/>
                <a:cs typeface="Arial" charset="0"/>
              </a:rPr>
              <a:t> to some of the entries. It is </a:t>
            </a:r>
            <a:r>
              <a:rPr lang="en-US" sz="1600" baseline="0" dirty="0" err="1">
                <a:latin typeface="Arial" charset="0"/>
                <a:ea typeface="Arial" charset="0"/>
                <a:cs typeface="Arial" charset="0"/>
              </a:rPr>
              <a:t>numpy’s</a:t>
            </a:r>
            <a:r>
              <a:rPr lang="en-US" sz="1600" baseline="0" dirty="0">
                <a:latin typeface="Arial" charset="0"/>
                <a:ea typeface="Arial" charset="0"/>
                <a:cs typeface="Arial" charset="0"/>
              </a:rPr>
              <a:t> way of saying “data is missing”.</a:t>
            </a:r>
          </a:p>
          <a:p>
            <a:pPr marL="171450" indent="-171450">
              <a:buFont typeface="Arial" charset="0"/>
              <a:buChar char="•"/>
            </a:pPr>
            <a:r>
              <a:rPr lang="en-US" sz="1600" baseline="0" dirty="0" err="1">
                <a:latin typeface="Arial" charset="0"/>
                <a:ea typeface="Arial" charset="0"/>
                <a:cs typeface="Arial" charset="0"/>
              </a:rPr>
              <a:t>Series.fillna</a:t>
            </a:r>
            <a:r>
              <a:rPr lang="en-US" sz="1600" baseline="0" dirty="0">
                <a:latin typeface="Arial" charset="0"/>
                <a:ea typeface="Arial" charset="0"/>
                <a:cs typeface="Arial" charset="0"/>
              </a:rPr>
              <a:t> is a function to fill those missing values with the given value.</a:t>
            </a:r>
            <a:endParaRPr sz="1600" dirty="0">
              <a:latin typeface="Arial" charset="0"/>
              <a:ea typeface="Arial" charset="0"/>
              <a:cs typeface="Arial" charset="0"/>
            </a:endParaRPr>
          </a:p>
        </p:txBody>
      </p:sp>
    </p:spTree>
    <p:extLst>
      <p:ext uri="{BB962C8B-B14F-4D97-AF65-F5344CB8AC3E}">
        <p14:creationId xmlns:p14="http://schemas.microsoft.com/office/powerpoint/2010/main" val="207170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a:t>
            </a:r>
            <a:r>
              <a:rPr lang="en-US" sz="1600" baseline="0" dirty="0">
                <a:latin typeface="Arial" charset="0"/>
                <a:ea typeface="Arial" charset="0"/>
                <a:cs typeface="Arial" charset="0"/>
              </a:rPr>
              <a:t>, we see the rows are filled. It returns a new Series as opposed to filling it in place. For that, you need to pass it as an argument as in:</a:t>
            </a:r>
          </a:p>
          <a:p>
            <a:pPr marL="628650" lvl="1" indent="-171450">
              <a:buFont typeface="Arial" charset="0"/>
              <a:buChar char="•"/>
            </a:pPr>
            <a:r>
              <a:rPr lang="en-US" sz="1600" baseline="0" dirty="0" err="1">
                <a:latin typeface="Arial" charset="0"/>
                <a:ea typeface="Arial" charset="0"/>
                <a:cs typeface="Arial" charset="0"/>
              </a:rPr>
              <a:t>Step_counts.fillna</a:t>
            </a:r>
            <a:r>
              <a:rPr lang="en-US" sz="1600" baseline="0" dirty="0">
                <a:latin typeface="Arial" charset="0"/>
                <a:ea typeface="Arial" charset="0"/>
                <a:cs typeface="Arial" charset="0"/>
              </a:rPr>
              <a:t>(0, </a:t>
            </a:r>
            <a:r>
              <a:rPr lang="en-US" sz="1600" baseline="0" dirty="0" err="1">
                <a:latin typeface="Arial" charset="0"/>
                <a:ea typeface="Arial" charset="0"/>
                <a:cs typeface="Arial" charset="0"/>
              </a:rPr>
              <a:t>inplace</a:t>
            </a:r>
            <a:r>
              <a:rPr lang="en-US" sz="1600" baseline="0" dirty="0">
                <a:latin typeface="Arial" charset="0"/>
                <a:ea typeface="Arial" charset="0"/>
                <a:cs typeface="Arial" charset="0"/>
              </a:rPr>
              <a:t>=True)</a:t>
            </a:r>
            <a:endParaRPr sz="1600" dirty="0">
              <a:latin typeface="Arial" charset="0"/>
              <a:ea typeface="Arial" charset="0"/>
              <a:cs typeface="Arial" charset="0"/>
            </a:endParaRPr>
          </a:p>
        </p:txBody>
      </p:sp>
    </p:spTree>
    <p:extLst>
      <p:ext uri="{BB962C8B-B14F-4D97-AF65-F5344CB8AC3E}">
        <p14:creationId xmlns:p14="http://schemas.microsoft.com/office/powerpoint/2010/main" val="781276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Now</a:t>
            </a:r>
            <a:r>
              <a:rPr lang="en-US" sz="1600" baseline="0" dirty="0">
                <a:latin typeface="Arial" charset="0"/>
                <a:ea typeface="Arial" charset="0"/>
                <a:cs typeface="Arial" charset="0"/>
              </a:rPr>
              <a:t> that we are familiar with series, let’s talk about </a:t>
            </a:r>
            <a:r>
              <a:rPr lang="en-US" sz="1600" baseline="0" dirty="0" err="1">
                <a:latin typeface="Arial" charset="0"/>
                <a:ea typeface="Arial" charset="0"/>
                <a:cs typeface="Arial" charset="0"/>
              </a:rPr>
              <a:t>dataframes</a:t>
            </a: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A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is basically a collection of series.</a:t>
            </a:r>
          </a:p>
          <a:p>
            <a:pPr marL="171450" indent="-171450">
              <a:buFont typeface="Arial" charset="0"/>
              <a:buChar char="•"/>
            </a:pPr>
            <a:r>
              <a:rPr lang="en-US" sz="1600" baseline="0" dirty="0">
                <a:latin typeface="Arial" charset="0"/>
                <a:ea typeface="Arial" charset="0"/>
                <a:cs typeface="Arial" charset="0"/>
              </a:rPr>
              <a:t>Since series are 1 dimensional,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is two dimensional.</a:t>
            </a:r>
          </a:p>
          <a:p>
            <a:pPr marL="171450" indent="-171450">
              <a:buFont typeface="Arial" charset="0"/>
              <a:buChar char="•"/>
            </a:pPr>
            <a:r>
              <a:rPr lang="en-US" sz="1600" baseline="0" dirty="0">
                <a:latin typeface="Arial" charset="0"/>
                <a:ea typeface="Arial" charset="0"/>
                <a:cs typeface="Arial" charset="0"/>
              </a:rPr>
              <a:t>If you visualize a series as one column,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becomes visually several columns attached side by side.</a:t>
            </a:r>
          </a:p>
          <a:p>
            <a:pPr marL="171450" indent="-171450">
              <a:buFont typeface="Arial" charset="0"/>
              <a:buChar char="•"/>
            </a:pPr>
            <a:r>
              <a:rPr lang="en-US" sz="1600" baseline="0" dirty="0">
                <a:latin typeface="Arial" charset="0"/>
                <a:ea typeface="Arial" charset="0"/>
                <a:cs typeface="Arial" charset="0"/>
              </a:rPr>
              <a:t>So it is a table of data.</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Here, we create a new list of numbers, 2 missing values</a:t>
            </a:r>
          </a:p>
          <a:p>
            <a:pPr marL="171450" indent="-171450">
              <a:buFont typeface="Arial" charset="0"/>
              <a:buChar char="•"/>
            </a:pPr>
            <a:r>
              <a:rPr lang="en-US" sz="1600" baseline="0" dirty="0">
                <a:latin typeface="Arial" charset="0"/>
                <a:ea typeface="Arial" charset="0"/>
                <a:cs typeface="Arial" charset="0"/>
              </a:rPr>
              <a:t>No joined data is a list, whose elements are tuples of size 2!</a:t>
            </a:r>
          </a:p>
        </p:txBody>
      </p:sp>
    </p:spTree>
    <p:extLst>
      <p:ext uri="{BB962C8B-B14F-4D97-AF65-F5344CB8AC3E}">
        <p14:creationId xmlns:p14="http://schemas.microsoft.com/office/powerpoint/2010/main" val="354290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calling</a:t>
            </a:r>
            <a:r>
              <a:rPr lang="en-US" sz="1600" baseline="0" dirty="0">
                <a:latin typeface="Arial" charset="0"/>
                <a:ea typeface="Arial" charset="0"/>
                <a:cs typeface="Arial" charset="0"/>
              </a:rPr>
              <a:t> </a:t>
            </a:r>
            <a:r>
              <a:rPr lang="en-US" sz="1600" baseline="0" dirty="0" err="1">
                <a:latin typeface="Arial" charset="0"/>
                <a:ea typeface="Arial" charset="0"/>
                <a:cs typeface="Arial" charset="0"/>
              </a:rPr>
              <a:t>pd.DataFrame</a:t>
            </a:r>
            <a:r>
              <a:rPr lang="en-US" sz="1600" baseline="0" dirty="0">
                <a:latin typeface="Arial" charset="0"/>
                <a:ea typeface="Arial" charset="0"/>
                <a:cs typeface="Arial" charset="0"/>
              </a:rPr>
              <a:t> constructor on that, we get this nice output:</a:t>
            </a:r>
          </a:p>
          <a:p>
            <a:pPr marL="171450" indent="-171450">
              <a:buFont typeface="Arial" charset="0"/>
              <a:buChar char="•"/>
            </a:pPr>
            <a:r>
              <a:rPr lang="en-US" sz="1600" baseline="0" dirty="0">
                <a:latin typeface="Arial" charset="0"/>
                <a:ea typeface="Arial" charset="0"/>
                <a:cs typeface="Arial" charset="0"/>
              </a:rPr>
              <a:t>This is a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Index is 0-5, (since we </a:t>
            </a:r>
            <a:r>
              <a:rPr lang="en-US" sz="1600" baseline="0" dirty="0" err="1">
                <a:latin typeface="Arial" charset="0"/>
                <a:ea typeface="Arial" charset="0"/>
                <a:cs typeface="Arial" charset="0"/>
              </a:rPr>
              <a:t>arent</a:t>
            </a:r>
            <a:r>
              <a:rPr lang="en-US" sz="1600" baseline="0" dirty="0">
                <a:latin typeface="Arial" charset="0"/>
                <a:ea typeface="Arial" charset="0"/>
                <a:cs typeface="Arial" charset="0"/>
              </a:rPr>
              <a:t> building on the series we created, we are starting from scratch)</a:t>
            </a:r>
          </a:p>
          <a:p>
            <a:pPr marL="171450" indent="-171450">
              <a:buFont typeface="Arial" charset="0"/>
              <a:buChar char="•"/>
            </a:pPr>
            <a:r>
              <a:rPr lang="en-US" sz="1600" baseline="0" dirty="0">
                <a:latin typeface="Arial" charset="0"/>
                <a:ea typeface="Arial" charset="0"/>
                <a:cs typeface="Arial" charset="0"/>
              </a:rPr>
              <a:t>Column 0 is the step count</a:t>
            </a:r>
          </a:p>
          <a:p>
            <a:pPr marL="171450" indent="-171450">
              <a:buFont typeface="Arial" charset="0"/>
              <a:buChar char="•"/>
            </a:pPr>
            <a:r>
              <a:rPr lang="en-US" sz="1600" baseline="0" dirty="0">
                <a:latin typeface="Arial" charset="0"/>
                <a:ea typeface="Arial" charset="0"/>
                <a:cs typeface="Arial" charset="0"/>
              </a:rPr>
              <a:t>Col 1 is this new data, truncated to the shortest list (property of zip, not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7606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XXX</a:t>
            </a:r>
            <a:endParaRPr sz="1600" dirty="0">
              <a:latin typeface="Arial" charset="0"/>
              <a:ea typeface="Arial" charset="0"/>
              <a:cs typeface="Arial" charset="0"/>
            </a:endParaRPr>
          </a:p>
        </p:txBody>
      </p:sp>
    </p:spTree>
    <p:extLst>
      <p:ext uri="{BB962C8B-B14F-4D97-AF65-F5344CB8AC3E}">
        <p14:creationId xmlns:p14="http://schemas.microsoft.com/office/powerpoint/2010/main" val="264058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make this </a:t>
            </a:r>
            <a:r>
              <a:rPr lang="en-US" sz="1600" dirty="0" err="1">
                <a:latin typeface="Arial" charset="0"/>
                <a:ea typeface="Arial" charset="0"/>
                <a:cs typeface="Arial" charset="0"/>
              </a:rPr>
              <a:t>dataframe</a:t>
            </a:r>
            <a:r>
              <a:rPr lang="en-US" sz="1600" dirty="0">
                <a:latin typeface="Arial" charset="0"/>
                <a:ea typeface="Arial" charset="0"/>
                <a:cs typeface="Arial" charset="0"/>
              </a:rPr>
              <a:t> a bit more self-explanatory</a:t>
            </a:r>
          </a:p>
          <a:p>
            <a:pPr marL="171450" indent="-171450">
              <a:buFont typeface="Arial" charset="0"/>
              <a:buChar char="•"/>
            </a:pPr>
            <a:r>
              <a:rPr lang="en-US" sz="1600" dirty="0">
                <a:latin typeface="Arial" charset="0"/>
                <a:ea typeface="Arial" charset="0"/>
                <a:cs typeface="Arial" charset="0"/>
              </a:rPr>
              <a:t>Data</a:t>
            </a:r>
            <a:r>
              <a:rPr lang="en-US" sz="1600" baseline="0" dirty="0">
                <a:latin typeface="Arial" charset="0"/>
                <a:ea typeface="Arial" charset="0"/>
                <a:cs typeface="Arial" charset="0"/>
              </a:rPr>
              <a:t> is the same, `</a:t>
            </a:r>
            <a:r>
              <a:rPr lang="en-US" sz="1600" baseline="0" dirty="0" err="1">
                <a:latin typeface="Arial" charset="0"/>
                <a:ea typeface="Arial" charset="0"/>
                <a:cs typeface="Arial" charset="0"/>
              </a:rPr>
              <a:t>joined_data</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Index is going to be the same index we created for the series, namely the days.</a:t>
            </a:r>
          </a:p>
          <a:p>
            <a:pPr marL="171450" indent="-171450">
              <a:buFont typeface="Arial" charset="0"/>
              <a:buChar char="•"/>
            </a:pPr>
            <a:r>
              <a:rPr lang="en-US" sz="1600" baseline="0" dirty="0">
                <a:latin typeface="Arial" charset="0"/>
                <a:ea typeface="Arial" charset="0"/>
                <a:cs typeface="Arial" charset="0"/>
              </a:rPr>
              <a:t>Columns are ‘walking’ and ‘cycling’ as opposed to 0 and 1.</a:t>
            </a:r>
            <a:endParaRPr lang="en-US" sz="1600" dirty="0">
              <a:latin typeface="Arial" charset="0"/>
              <a:ea typeface="Arial" charset="0"/>
              <a:cs typeface="Arial" charset="0"/>
            </a:endParaRPr>
          </a:p>
          <a:p>
            <a:pPr marL="171450" indent="-171450">
              <a:buFont typeface="Arial" charset="0"/>
              <a:buChar char="•"/>
            </a:pPr>
            <a:endParaRPr sz="1600" dirty="0">
              <a:latin typeface="Arial" charset="0"/>
              <a:ea typeface="Arial" charset="0"/>
              <a:cs typeface="Arial" charset="0"/>
            </a:endParaRPr>
          </a:p>
        </p:txBody>
      </p:sp>
    </p:spTree>
    <p:extLst>
      <p:ext uri="{BB962C8B-B14F-4D97-AF65-F5344CB8AC3E}">
        <p14:creationId xmlns:p14="http://schemas.microsoft.com/office/powerpoint/2010/main" val="558188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This</a:t>
            </a:r>
            <a:r>
              <a:rPr lang="en-US" sz="1600" baseline="0" dirty="0">
                <a:latin typeface="Arial" charset="0"/>
                <a:ea typeface="Arial" charset="0"/>
                <a:cs typeface="Arial" charset="0"/>
              </a:rPr>
              <a:t> DF is m</a:t>
            </a:r>
            <a:r>
              <a:rPr lang="en-US" sz="1600" dirty="0">
                <a:latin typeface="Arial" charset="0"/>
                <a:ea typeface="Arial" charset="0"/>
                <a:cs typeface="Arial" charset="0"/>
              </a:rPr>
              <a:t>uch more</a:t>
            </a:r>
            <a:r>
              <a:rPr lang="en-US" sz="1600" baseline="0" dirty="0">
                <a:latin typeface="Arial" charset="0"/>
                <a:ea typeface="Arial" charset="0"/>
                <a:cs typeface="Arial" charset="0"/>
              </a:rPr>
              <a:t> descriptive.</a:t>
            </a:r>
            <a:endParaRPr sz="1600" dirty="0">
              <a:latin typeface="Arial" charset="0"/>
              <a:ea typeface="Arial" charset="0"/>
              <a:cs typeface="Arial" charset="0"/>
            </a:endParaRPr>
          </a:p>
        </p:txBody>
      </p:sp>
    </p:spTree>
    <p:extLst>
      <p:ext uri="{BB962C8B-B14F-4D97-AF65-F5344CB8AC3E}">
        <p14:creationId xmlns:p14="http://schemas.microsoft.com/office/powerpoint/2010/main" val="11296233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Now</a:t>
            </a:r>
            <a:r>
              <a:rPr lang="en-US" sz="1600" baseline="0" dirty="0">
                <a:latin typeface="Arial" charset="0"/>
                <a:ea typeface="Arial" charset="0"/>
                <a:cs typeface="Arial" charset="0"/>
              </a:rPr>
              <a:t> we have a 2dimensional data structure, so getting to elements is a bit different compared to series, which was very dictionary-like.</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If we want to get a full row, we use </a:t>
            </a:r>
            <a:r>
              <a:rPr lang="en-US" sz="1600" baseline="0" dirty="0" err="1">
                <a:latin typeface="Arial" charset="0"/>
                <a:ea typeface="Arial" charset="0"/>
                <a:cs typeface="Arial" charset="0"/>
              </a:rPr>
              <a:t>dataframe’s</a:t>
            </a:r>
            <a:r>
              <a:rPr lang="en-US" sz="1600" baseline="0" dirty="0">
                <a:latin typeface="Arial" charset="0"/>
                <a:ea typeface="Arial" charset="0"/>
                <a:cs typeface="Arial" charset="0"/>
              </a:rPr>
              <a:t> .</a:t>
            </a:r>
            <a:r>
              <a:rPr lang="en-US" sz="1600" baseline="0" dirty="0" err="1">
                <a:latin typeface="Arial" charset="0"/>
                <a:ea typeface="Arial" charset="0"/>
                <a:cs typeface="Arial" charset="0"/>
              </a:rPr>
              <a:t>loc</a:t>
            </a:r>
            <a:r>
              <a:rPr lang="en-US" sz="1600" baseline="0" dirty="0">
                <a:latin typeface="Arial" charset="0"/>
                <a:ea typeface="Arial" charset="0"/>
                <a:cs typeface="Arial" charset="0"/>
              </a:rPr>
              <a:t> method</a:t>
            </a:r>
          </a:p>
          <a:p>
            <a:pPr marL="171450" indent="-171450">
              <a:buFont typeface="Arial" charset="0"/>
              <a:buChar char="•"/>
            </a:pPr>
            <a:r>
              <a:rPr lang="en-US" sz="1600" baseline="0" dirty="0">
                <a:latin typeface="Arial" charset="0"/>
                <a:ea typeface="Arial" charset="0"/>
                <a:cs typeface="Arial" charset="0"/>
              </a:rPr>
              <a:t>We provide the index value to .</a:t>
            </a:r>
            <a:r>
              <a:rPr lang="en-US" sz="1600" baseline="0" dirty="0" err="1">
                <a:latin typeface="Arial" charset="0"/>
                <a:ea typeface="Arial" charset="0"/>
                <a:cs typeface="Arial" charset="0"/>
              </a:rPr>
              <a:t>loc</a:t>
            </a:r>
            <a:endParaRPr sz="1600" dirty="0">
              <a:latin typeface="Arial" charset="0"/>
              <a:ea typeface="Arial" charset="0"/>
              <a:cs typeface="Arial" charset="0"/>
            </a:endParaRPr>
          </a:p>
        </p:txBody>
      </p:sp>
    </p:spTree>
    <p:extLst>
      <p:ext uri="{BB962C8B-B14F-4D97-AF65-F5344CB8AC3E}">
        <p14:creationId xmlns:p14="http://schemas.microsoft.com/office/powerpoint/2010/main" val="231770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what</a:t>
            </a:r>
            <a:r>
              <a:rPr lang="en-US" sz="1600" baseline="0" dirty="0">
                <a:latin typeface="Arial" charset="0"/>
                <a:ea typeface="Arial" charset="0"/>
                <a:cs typeface="Arial" charset="0"/>
              </a:rPr>
              <a:t> we get in return is a </a:t>
            </a:r>
            <a:r>
              <a:rPr lang="en-US" sz="1600" baseline="0" dirty="0" err="1">
                <a:latin typeface="Arial" charset="0"/>
                <a:ea typeface="Arial" charset="0"/>
                <a:cs typeface="Arial" charset="0"/>
              </a:rPr>
              <a:t>pd.Series</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Index of that series is the columns of the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namely ‘walking’ and ‘cycling’.</a:t>
            </a:r>
            <a:endParaRPr sz="1600" dirty="0">
              <a:latin typeface="Arial" charset="0"/>
              <a:ea typeface="Arial" charset="0"/>
              <a:cs typeface="Arial" charset="0"/>
            </a:endParaRPr>
          </a:p>
        </p:txBody>
      </p:sp>
    </p:spTree>
    <p:extLst>
      <p:ext uri="{BB962C8B-B14F-4D97-AF65-F5344CB8AC3E}">
        <p14:creationId xmlns:p14="http://schemas.microsoft.com/office/powerpoint/2010/main" val="1569044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If</a:t>
            </a:r>
            <a:r>
              <a:rPr lang="en-US" sz="1600" baseline="0" dirty="0">
                <a:latin typeface="Arial" charset="0"/>
                <a:ea typeface="Arial" charset="0"/>
                <a:cs typeface="Arial" charset="0"/>
              </a:rPr>
              <a:t> we want to get rows by position as opposed to the index value, we use .</a:t>
            </a:r>
            <a:r>
              <a:rPr lang="en-US" sz="1600" baseline="0" dirty="0" err="1">
                <a:latin typeface="Arial" charset="0"/>
                <a:ea typeface="Arial" charset="0"/>
                <a:cs typeface="Arial" charset="0"/>
              </a:rPr>
              <a:t>iloc</a:t>
            </a:r>
            <a:r>
              <a:rPr lang="en-US" sz="1600" baseline="0" dirty="0">
                <a:latin typeface="Arial" charset="0"/>
                <a:ea typeface="Arial" charset="0"/>
                <a:cs typeface="Arial" charset="0"/>
              </a:rPr>
              <a:t> (not .</a:t>
            </a:r>
            <a:r>
              <a:rPr lang="en-US" sz="1600" baseline="0" dirty="0" err="1">
                <a:latin typeface="Arial" charset="0"/>
                <a:ea typeface="Arial" charset="0"/>
                <a:cs typeface="Arial" charset="0"/>
              </a:rPr>
              <a:t>loc</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And here we also have the niceties of python lists, providing negative numbers as the position</a:t>
            </a:r>
            <a:endParaRPr sz="1600" dirty="0">
              <a:latin typeface="Arial" charset="0"/>
              <a:ea typeface="Arial" charset="0"/>
              <a:cs typeface="Arial" charset="0"/>
            </a:endParaRPr>
          </a:p>
        </p:txBody>
      </p:sp>
    </p:spTree>
    <p:extLst>
      <p:ext uri="{BB962C8B-B14F-4D97-AF65-F5344CB8AC3E}">
        <p14:creationId xmlns:p14="http://schemas.microsoft.com/office/powerpoint/2010/main" val="1395294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We get the same answer.</a:t>
            </a:r>
            <a:endParaRPr sz="1600" dirty="0">
              <a:latin typeface="Arial" charset="0"/>
              <a:ea typeface="Arial" charset="0"/>
              <a:cs typeface="Arial" charset="0"/>
            </a:endParaRPr>
          </a:p>
        </p:txBody>
      </p:sp>
    </p:spTree>
    <p:extLst>
      <p:ext uri="{BB962C8B-B14F-4D97-AF65-F5344CB8AC3E}">
        <p14:creationId xmlns:p14="http://schemas.microsoft.com/office/powerpoint/2010/main" val="1599809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If we tried</a:t>
            </a:r>
            <a:r>
              <a:rPr lang="en-US" sz="1600" baseline="0" dirty="0">
                <a:latin typeface="Arial" charset="0"/>
                <a:ea typeface="Arial" charset="0"/>
                <a:cs typeface="Arial" charset="0"/>
              </a:rPr>
              <a:t> to get something as in the dictionary/</a:t>
            </a:r>
            <a:r>
              <a:rPr lang="en-US" sz="1600" baseline="0" dirty="0" err="1">
                <a:latin typeface="Arial" charset="0"/>
                <a:ea typeface="Arial" charset="0"/>
                <a:cs typeface="Arial" charset="0"/>
              </a:rPr>
              <a:t>pd.Series</a:t>
            </a:r>
            <a:r>
              <a:rPr lang="en-US" sz="1600" baseline="0" dirty="0">
                <a:latin typeface="Arial" charset="0"/>
                <a:ea typeface="Arial" charset="0"/>
                <a:cs typeface="Arial" charset="0"/>
              </a:rPr>
              <a:t> case, pandas looks at the columns.</a:t>
            </a:r>
          </a:p>
          <a:p>
            <a:pPr marL="171450" indent="-171450">
              <a:buFont typeface="Arial" charset="0"/>
              <a:buChar char="•"/>
            </a:pPr>
            <a:r>
              <a:rPr lang="en-US" sz="1600" baseline="0" dirty="0">
                <a:latin typeface="Arial" charset="0"/>
                <a:ea typeface="Arial" charset="0"/>
                <a:cs typeface="Arial" charset="0"/>
              </a:rPr>
              <a:t>This will get the walking column.</a:t>
            </a:r>
          </a:p>
          <a:p>
            <a:pPr marL="171450" indent="-171450">
              <a:buFont typeface="Arial" charset="0"/>
              <a:buChar char="•"/>
            </a:pPr>
            <a:r>
              <a:rPr lang="en-US" sz="1600" baseline="0" dirty="0">
                <a:latin typeface="Arial" charset="0"/>
                <a:ea typeface="Arial" charset="0"/>
                <a:cs typeface="Arial" charset="0"/>
              </a:rPr>
              <a:t>If you had a row indexed as ‘walking’, this would get you the walking column.</a:t>
            </a:r>
          </a:p>
          <a:p>
            <a:pPr marL="171450" indent="-171450">
              <a:buFont typeface="Arial" charset="0"/>
              <a:buChar char="•"/>
            </a:pPr>
            <a:r>
              <a:rPr lang="en-US" sz="1600" baseline="0" dirty="0">
                <a:latin typeface="Arial" charset="0"/>
                <a:ea typeface="Arial" charset="0"/>
                <a:cs typeface="Arial" charset="0"/>
              </a:rPr>
              <a:t>If you didn’t have a column, but only an index, this would error.</a:t>
            </a:r>
          </a:p>
          <a:p>
            <a:pPr marL="171450" indent="-171450">
              <a:buFont typeface="Arial" charset="0"/>
              <a:buChar char="•"/>
            </a:pPr>
            <a:r>
              <a:rPr lang="en-US" sz="1600" baseline="0" dirty="0">
                <a:latin typeface="Arial" charset="0"/>
                <a:ea typeface="Arial" charset="0"/>
                <a:cs typeface="Arial" charset="0"/>
              </a:rPr>
              <a:t>Conclusion: use .</a:t>
            </a:r>
            <a:r>
              <a:rPr lang="en-US" sz="1600" baseline="0" dirty="0" err="1">
                <a:latin typeface="Arial" charset="0"/>
                <a:ea typeface="Arial" charset="0"/>
                <a:cs typeface="Arial" charset="0"/>
              </a:rPr>
              <a:t>loc</a:t>
            </a:r>
            <a:r>
              <a:rPr lang="en-US" sz="1600" baseline="0" dirty="0">
                <a:latin typeface="Arial" charset="0"/>
                <a:ea typeface="Arial" charset="0"/>
                <a:cs typeface="Arial" charset="0"/>
              </a:rPr>
              <a:t> or .</a:t>
            </a:r>
            <a:r>
              <a:rPr lang="en-US" sz="1600" baseline="0" dirty="0" err="1">
                <a:latin typeface="Arial" charset="0"/>
                <a:ea typeface="Arial" charset="0"/>
                <a:cs typeface="Arial" charset="0"/>
              </a:rPr>
              <a:t>iloc</a:t>
            </a:r>
            <a:r>
              <a:rPr lang="en-US" sz="1600" baseline="0" dirty="0">
                <a:latin typeface="Arial" charset="0"/>
                <a:ea typeface="Arial" charset="0"/>
                <a:cs typeface="Arial" charset="0"/>
              </a:rPr>
              <a:t> if you want to get rows! </a:t>
            </a:r>
            <a:endParaRPr sz="1600" dirty="0">
              <a:latin typeface="Arial" charset="0"/>
              <a:ea typeface="Arial" charset="0"/>
              <a:cs typeface="Arial" charset="0"/>
            </a:endParaRPr>
          </a:p>
        </p:txBody>
      </p:sp>
    </p:spTree>
    <p:extLst>
      <p:ext uri="{BB962C8B-B14F-4D97-AF65-F5344CB8AC3E}">
        <p14:creationId xmlns:p14="http://schemas.microsoft.com/office/powerpoint/2010/main" val="5646111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a:t>
            </a:r>
            <a:r>
              <a:rPr lang="en-US" sz="1600" baseline="0" dirty="0">
                <a:latin typeface="Arial" charset="0"/>
                <a:ea typeface="Arial" charset="0"/>
                <a:cs typeface="Arial" charset="0"/>
              </a:rPr>
              <a:t> output of this is again, a Series.</a:t>
            </a:r>
          </a:p>
          <a:p>
            <a:pPr marL="171450" indent="-171450">
              <a:buFont typeface="Arial" charset="0"/>
              <a:buChar char="•"/>
            </a:pPr>
            <a:r>
              <a:rPr lang="en-US" sz="1600" baseline="0" dirty="0">
                <a:latin typeface="Arial" charset="0"/>
                <a:ea typeface="Arial" charset="0"/>
                <a:cs typeface="Arial" charset="0"/>
              </a:rPr>
              <a:t>This time, index of the Series is the same as the index of the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8550973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column names can be any string, but if it happens that there</a:t>
            </a:r>
            <a:r>
              <a:rPr lang="en-US" sz="1600" baseline="0" dirty="0">
                <a:latin typeface="Arial" charset="0"/>
                <a:ea typeface="Arial" charset="0"/>
                <a:cs typeface="Arial" charset="0"/>
              </a:rPr>
              <a:t> is no spaces, +- signs etc., they can also be accessed as attributes of the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Just another reason to name your DF columns well.</a:t>
            </a:r>
            <a:endParaRPr sz="1600" dirty="0">
              <a:latin typeface="Arial" charset="0"/>
              <a:ea typeface="Arial" charset="0"/>
              <a:cs typeface="Arial" charset="0"/>
            </a:endParaRPr>
          </a:p>
        </p:txBody>
      </p:sp>
    </p:spTree>
    <p:extLst>
      <p:ext uri="{BB962C8B-B14F-4D97-AF65-F5344CB8AC3E}">
        <p14:creationId xmlns:p14="http://schemas.microsoft.com/office/powerpoint/2010/main" val="1787081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Result is the same.</a:t>
            </a:r>
            <a:endParaRPr sz="1600" dirty="0">
              <a:latin typeface="Arial" charset="0"/>
              <a:ea typeface="Arial" charset="0"/>
              <a:cs typeface="Arial" charset="0"/>
            </a:endParaRPr>
          </a:p>
        </p:txBody>
      </p:sp>
    </p:spTree>
    <p:extLst>
      <p:ext uri="{BB962C8B-B14F-4D97-AF65-F5344CB8AC3E}">
        <p14:creationId xmlns:p14="http://schemas.microsoft.com/office/powerpoint/2010/main" val="66431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 </a:t>
            </a:r>
            <a:r>
              <a:rPr lang="en-US" sz="1600" dirty="0" err="1">
                <a:latin typeface="Arial" charset="0"/>
                <a:ea typeface="Arial" charset="0"/>
                <a:cs typeface="Arial" charset="0"/>
              </a:rPr>
              <a:t>urls</a:t>
            </a:r>
            <a:r>
              <a:rPr lang="en-US" sz="1600" dirty="0">
                <a:latin typeface="Arial" charset="0"/>
                <a:ea typeface="Arial" charset="0"/>
                <a:cs typeface="Arial" charset="0"/>
              </a:rPr>
              <a:t> are split for</a:t>
            </a:r>
            <a:r>
              <a:rPr lang="en-US" sz="1600" baseline="0" dirty="0">
                <a:latin typeface="Arial" charset="0"/>
                <a:ea typeface="Arial" charset="0"/>
                <a:cs typeface="Arial" charset="0"/>
              </a:rPr>
              <a:t> simplicity</a:t>
            </a:r>
          </a:p>
          <a:p>
            <a:pPr marL="171450" indent="-171450">
              <a:buFont typeface="Arial" charset="0"/>
              <a:buChar char="•"/>
            </a:pPr>
            <a:r>
              <a:rPr lang="en-US" sz="1600" baseline="0" dirty="0">
                <a:latin typeface="Arial" charset="0"/>
                <a:ea typeface="Arial" charset="0"/>
                <a:cs typeface="Arial" charset="0"/>
              </a:rPr>
              <a:t>There are 2 options to install the intel distro for python</a:t>
            </a:r>
          </a:p>
          <a:p>
            <a:pPr marL="171450" indent="-171450">
              <a:buFont typeface="Arial" charset="0"/>
              <a:buChar char="•"/>
            </a:pPr>
            <a:r>
              <a:rPr lang="en-US" sz="1600" baseline="0" dirty="0">
                <a:latin typeface="Arial" charset="0"/>
                <a:ea typeface="Arial" charset="0"/>
                <a:cs typeface="Arial" charset="0"/>
              </a:rPr>
              <a:t>These can be found by concatenating this </a:t>
            </a:r>
            <a:r>
              <a:rPr lang="en-US" sz="1600" baseline="0" dirty="0" err="1">
                <a:latin typeface="Arial" charset="0"/>
                <a:ea typeface="Arial" charset="0"/>
                <a:cs typeface="Arial" charset="0"/>
              </a:rPr>
              <a:t>url</a:t>
            </a:r>
            <a:r>
              <a:rPr lang="en-US" sz="1600" baseline="0" dirty="0">
                <a:latin typeface="Arial" charset="0"/>
                <a:ea typeface="Arial" charset="0"/>
                <a:cs typeface="Arial" charset="0"/>
              </a:rPr>
              <a:t> (</a:t>
            </a:r>
            <a:r>
              <a:rPr lang="en-US" sz="1600" baseline="0" dirty="0" err="1">
                <a:latin typeface="Arial" charset="0"/>
                <a:ea typeface="Arial" charset="0"/>
                <a:cs typeface="Arial" charset="0"/>
              </a:rPr>
              <a:t>software.intel.com</a:t>
            </a:r>
            <a:r>
              <a:rPr lang="en-US" sz="1600" baseline="0" dirty="0">
                <a:latin typeface="Arial" charset="0"/>
                <a:ea typeface="Arial" charset="0"/>
                <a:cs typeface="Arial" charset="0"/>
              </a:rPr>
              <a:t>) with the corresponding </a:t>
            </a:r>
            <a:r>
              <a:rPr lang="en-US" sz="1600" baseline="0" dirty="0" err="1">
                <a:latin typeface="Arial" charset="0"/>
                <a:ea typeface="Arial" charset="0"/>
                <a:cs typeface="Arial" charset="0"/>
              </a:rPr>
              <a:t>url</a:t>
            </a:r>
            <a:r>
              <a:rPr lang="en-US" sz="1600" baseline="0" dirty="0">
                <a:latin typeface="Arial" charset="0"/>
                <a:ea typeface="Arial" charset="0"/>
                <a:cs typeface="Arial" charset="0"/>
              </a:rPr>
              <a:t> below.</a:t>
            </a:r>
            <a:endParaRPr sz="1600" dirty="0">
              <a:latin typeface="Arial" charset="0"/>
              <a:ea typeface="Arial" charset="0"/>
              <a:cs typeface="Arial" charset="0"/>
            </a:endParaRPr>
          </a:p>
        </p:txBody>
      </p:sp>
    </p:spTree>
    <p:extLst>
      <p:ext uri="{BB962C8B-B14F-4D97-AF65-F5344CB8AC3E}">
        <p14:creationId xmlns:p14="http://schemas.microsoft.com/office/powerpoint/2010/main" val="1887037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Columns can be accessed by</a:t>
            </a:r>
            <a:r>
              <a:rPr lang="en-US" sz="1600" baseline="0" dirty="0">
                <a:latin typeface="Arial" charset="0"/>
                <a:ea typeface="Arial" charset="0"/>
                <a:cs typeface="Arial" charset="0"/>
              </a:rPr>
              <a:t> position with this trick.</a:t>
            </a:r>
          </a:p>
          <a:p>
            <a:pPr marL="171450" indent="-171450">
              <a:buFont typeface="Arial" charset="0"/>
              <a:buChar char="•"/>
            </a:pPr>
            <a:r>
              <a:rPr lang="en-US" sz="1600" baseline="0" dirty="0">
                <a:latin typeface="Arial" charset="0"/>
                <a:ea typeface="Arial" charset="0"/>
                <a:cs typeface="Arial" charset="0"/>
              </a:rPr>
              <a:t>Here, we’re getting all rows by “:”, and the 0</a:t>
            </a:r>
            <a:r>
              <a:rPr lang="en-US" sz="1600" baseline="30000" dirty="0">
                <a:latin typeface="Arial" charset="0"/>
                <a:ea typeface="Arial" charset="0"/>
                <a:cs typeface="Arial" charset="0"/>
              </a:rPr>
              <a:t>th</a:t>
            </a:r>
            <a:r>
              <a:rPr lang="en-US" sz="1600" baseline="0" dirty="0">
                <a:latin typeface="Arial" charset="0"/>
                <a:ea typeface="Arial" charset="0"/>
                <a:cs typeface="Arial" charset="0"/>
              </a:rPr>
              <a:t> column.</a:t>
            </a:r>
            <a:endParaRPr sz="1600" dirty="0">
              <a:latin typeface="Arial" charset="0"/>
              <a:ea typeface="Arial" charset="0"/>
              <a:cs typeface="Arial" charset="0"/>
            </a:endParaRPr>
          </a:p>
        </p:txBody>
      </p:sp>
    </p:spTree>
    <p:extLst>
      <p:ext uri="{BB962C8B-B14F-4D97-AF65-F5344CB8AC3E}">
        <p14:creationId xmlns:p14="http://schemas.microsoft.com/office/powerpoint/2010/main" val="1882553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XXX</a:t>
            </a:r>
            <a:endParaRPr sz="1600" dirty="0">
              <a:latin typeface="Arial" charset="0"/>
              <a:ea typeface="Arial" charset="0"/>
              <a:cs typeface="Arial" charset="0"/>
            </a:endParaRPr>
          </a:p>
        </p:txBody>
      </p:sp>
    </p:spTree>
    <p:extLst>
      <p:ext uri="{BB962C8B-B14F-4D97-AF65-F5344CB8AC3E}">
        <p14:creationId xmlns:p14="http://schemas.microsoft.com/office/powerpoint/2010/main" val="1443995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look</a:t>
            </a:r>
            <a:r>
              <a:rPr lang="en-US" sz="1600" baseline="0" dirty="0">
                <a:latin typeface="Arial" charset="0"/>
                <a:ea typeface="Arial" charset="0"/>
                <a:cs typeface="Arial" charset="0"/>
              </a:rPr>
              <a:t> at how we can read, load data (I/O)</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Let’s say you have a csv file in disk.</a:t>
            </a:r>
          </a:p>
          <a:p>
            <a:pPr marL="171450" indent="-171450">
              <a:buFont typeface="Arial" charset="0"/>
              <a:buChar char="•"/>
            </a:pPr>
            <a:r>
              <a:rPr lang="en-US" sz="1600" baseline="0" dirty="0" err="1">
                <a:latin typeface="Arial" charset="0"/>
                <a:ea typeface="Arial" charset="0"/>
                <a:cs typeface="Arial" charset="0"/>
              </a:rPr>
              <a:t>Pd.read_csv</a:t>
            </a:r>
            <a:r>
              <a:rPr lang="en-US" sz="1600" baseline="0" dirty="0">
                <a:latin typeface="Arial" charset="0"/>
                <a:ea typeface="Arial" charset="0"/>
                <a:cs typeface="Arial" charset="0"/>
              </a:rPr>
              <a:t> will read it and construct a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with the contents.</a:t>
            </a:r>
            <a:endParaRPr sz="1600" dirty="0">
              <a:latin typeface="Arial" charset="0"/>
              <a:ea typeface="Arial" charset="0"/>
              <a:cs typeface="Arial" charset="0"/>
            </a:endParaRPr>
          </a:p>
        </p:txBody>
      </p:sp>
    </p:spTree>
    <p:extLst>
      <p:ext uri="{BB962C8B-B14F-4D97-AF65-F5344CB8AC3E}">
        <p14:creationId xmlns:p14="http://schemas.microsoft.com/office/powerpoint/2010/main" val="16466903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 we’re printing</a:t>
            </a:r>
            <a:r>
              <a:rPr lang="en-US" sz="1600" baseline="0" dirty="0">
                <a:latin typeface="Arial" charset="0"/>
                <a:ea typeface="Arial" charset="0"/>
                <a:cs typeface="Arial" charset="0"/>
              </a:rPr>
              <a:t> the first 5 rows.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Incidentally, this dataset has 5 columns as well.</a:t>
            </a:r>
          </a:p>
          <a:p>
            <a:pPr marL="171450" indent="-171450">
              <a:buFont typeface="Arial" charset="0"/>
              <a:buChar char="•"/>
            </a:pPr>
            <a:r>
              <a:rPr lang="en-US" sz="1600" baseline="0" dirty="0">
                <a:latin typeface="Arial" charset="0"/>
                <a:ea typeface="Arial" charset="0"/>
                <a:cs typeface="Arial" charset="0"/>
              </a:rPr>
              <a:t>First 4 columns seem to be numeric. The last one is categorical.</a:t>
            </a:r>
          </a:p>
          <a:p>
            <a:pPr marL="171450" indent="-171450">
              <a:buFont typeface="Arial" charset="0"/>
              <a:buChar char="•"/>
            </a:pPr>
            <a:r>
              <a:rPr lang="en-US" sz="1600" baseline="0" dirty="0">
                <a:latin typeface="Arial" charset="0"/>
                <a:ea typeface="Arial" charset="0"/>
                <a:cs typeface="Arial" charset="0"/>
              </a:rPr>
              <a:t>The data types are automatically interpreted. </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It’s also important to note </a:t>
            </a:r>
            <a:r>
              <a:rPr lang="en-US" sz="1600" baseline="0" dirty="0" err="1">
                <a:latin typeface="Arial" charset="0"/>
                <a:ea typeface="Arial" charset="0"/>
                <a:cs typeface="Arial" charset="0"/>
              </a:rPr>
              <a:t>read_csv</a:t>
            </a:r>
            <a:r>
              <a:rPr lang="en-US" sz="1600" baseline="0" dirty="0">
                <a:latin typeface="Arial" charset="0"/>
                <a:ea typeface="Arial" charset="0"/>
                <a:cs typeface="Arial" charset="0"/>
              </a:rPr>
              <a:t> takes a lot of keyword arguments, specifying how the data is going to be read.</a:t>
            </a:r>
          </a:p>
          <a:p>
            <a:pPr marL="628650" lvl="1" indent="-171450">
              <a:buFont typeface="Arial" charset="0"/>
              <a:buChar char="•"/>
            </a:pPr>
            <a:r>
              <a:rPr lang="en-US" sz="1600" baseline="0" dirty="0">
                <a:latin typeface="Arial" charset="0"/>
                <a:ea typeface="Arial" charset="0"/>
                <a:cs typeface="Arial" charset="0"/>
              </a:rPr>
              <a:t>E.g. no header, </a:t>
            </a:r>
          </a:p>
          <a:p>
            <a:pPr marL="628650" lvl="1" indent="-171450">
              <a:buFont typeface="Arial" charset="0"/>
              <a:buChar char="•"/>
            </a:pPr>
            <a:r>
              <a:rPr lang="en-US" sz="1600" baseline="0" dirty="0">
                <a:latin typeface="Arial" charset="0"/>
                <a:ea typeface="Arial" charset="0"/>
                <a:cs typeface="Arial" charset="0"/>
              </a:rPr>
              <a:t>skip some rows, </a:t>
            </a:r>
          </a:p>
          <a:p>
            <a:pPr marL="628650" lvl="1" indent="-171450">
              <a:buFont typeface="Arial" charset="0"/>
              <a:buChar char="•"/>
            </a:pPr>
            <a:r>
              <a:rPr lang="en-US" sz="1600" baseline="0" dirty="0">
                <a:latin typeface="Arial" charset="0"/>
                <a:ea typeface="Arial" charset="0"/>
                <a:cs typeface="Arial" charset="0"/>
              </a:rPr>
              <a:t>don</a:t>
            </a:r>
            <a:r>
              <a:rPr lang="mr-IN" sz="1600" baseline="0" dirty="0">
                <a:latin typeface="Arial" charset="0"/>
                <a:ea typeface="Arial" charset="0"/>
                <a:cs typeface="Arial" charset="0"/>
              </a:rPr>
              <a:t>’</a:t>
            </a:r>
            <a:r>
              <a:rPr lang="en-US" sz="1600" baseline="0" dirty="0">
                <a:latin typeface="Arial" charset="0"/>
                <a:ea typeface="Arial" charset="0"/>
                <a:cs typeface="Arial" charset="0"/>
              </a:rPr>
              <a:t>t read all at once but iterate, </a:t>
            </a:r>
          </a:p>
          <a:p>
            <a:pPr marL="628650" lvl="1" indent="-171450">
              <a:buFont typeface="Arial" charset="0"/>
              <a:buChar char="•"/>
            </a:pPr>
            <a:r>
              <a:rPr lang="en-US" sz="1600" baseline="0" dirty="0">
                <a:latin typeface="Arial" charset="0"/>
                <a:ea typeface="Arial" charset="0"/>
                <a:cs typeface="Arial" charset="0"/>
              </a:rPr>
              <a:t>delimiter is tab not comma </a:t>
            </a:r>
            <a:r>
              <a:rPr lang="en-US" sz="1600" baseline="0" dirty="0" err="1">
                <a:latin typeface="Arial" charset="0"/>
                <a:ea typeface="Arial" charset="0"/>
                <a:cs typeface="Arial" charset="0"/>
              </a:rPr>
              <a:t>etc</a:t>
            </a:r>
            <a:r>
              <a:rPr lang="en-US" sz="1600" baseline="0" dirty="0">
                <a:latin typeface="Arial" charset="0"/>
                <a:ea typeface="Arial" charset="0"/>
                <a:cs typeface="Arial" charset="0"/>
              </a:rPr>
              <a:t> etc.</a:t>
            </a:r>
            <a:endParaRPr sz="1600" dirty="0">
              <a:latin typeface="Arial" charset="0"/>
              <a:ea typeface="Arial" charset="0"/>
              <a:cs typeface="Arial" charset="0"/>
            </a:endParaRPr>
          </a:p>
        </p:txBody>
      </p:sp>
    </p:spTree>
    <p:extLst>
      <p:ext uri="{BB962C8B-B14F-4D97-AF65-F5344CB8AC3E}">
        <p14:creationId xmlns:p14="http://schemas.microsoft.com/office/powerpoint/2010/main" val="1666973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Now we</a:t>
            </a:r>
            <a:r>
              <a:rPr lang="en-US" sz="1600" baseline="0" dirty="0">
                <a:latin typeface="Arial" charset="0"/>
                <a:ea typeface="Arial" charset="0"/>
                <a:cs typeface="Arial" charset="0"/>
              </a:rPr>
              <a:t> promised that data manipulation was very easy using pandas. So let’s see some examples.</a:t>
            </a:r>
          </a:p>
          <a:p>
            <a:pPr marL="171450" indent="-171450">
              <a:buFont typeface="Arial" charset="0"/>
              <a:buChar char="•"/>
            </a:pPr>
            <a:r>
              <a:rPr lang="en-US" sz="1600" baseline="0" dirty="0">
                <a:latin typeface="Arial" charset="0"/>
                <a:ea typeface="Arial" charset="0"/>
                <a:cs typeface="Arial" charset="0"/>
              </a:rPr>
              <a:t>Let’s create a new column out of the ones we have:</a:t>
            </a:r>
          </a:p>
          <a:p>
            <a:pPr marL="171450" indent="-171450">
              <a:buFont typeface="Arial" charset="0"/>
              <a:buChar char="•"/>
            </a:pPr>
            <a:r>
              <a:rPr lang="en-US" sz="1600" baseline="0" dirty="0">
                <a:latin typeface="Arial" charset="0"/>
                <a:ea typeface="Arial" charset="0"/>
                <a:cs typeface="Arial" charset="0"/>
              </a:rPr>
              <a:t>Since we have length and width, we can create area as in here.</a:t>
            </a:r>
          </a:p>
          <a:p>
            <a:pPr marL="171450" indent="-171450">
              <a:buFont typeface="Arial" charset="0"/>
              <a:buChar char="•"/>
            </a:pPr>
            <a:r>
              <a:rPr lang="en-US" sz="1600" baseline="0" dirty="0">
                <a:latin typeface="Arial" charset="0"/>
                <a:ea typeface="Arial" charset="0"/>
                <a:cs typeface="Arial" charset="0"/>
              </a:rPr>
              <a:t>The multiplication is a multiplication of series. Pandas understands this and multiplies elements one by one</a:t>
            </a:r>
          </a:p>
          <a:p>
            <a:pPr marL="171450" indent="-171450">
              <a:buFont typeface="Arial" charset="0"/>
              <a:buChar char="•"/>
            </a:pPr>
            <a:r>
              <a:rPr lang="en-US" sz="1600" baseline="0" dirty="0">
                <a:latin typeface="Arial" charset="0"/>
                <a:ea typeface="Arial" charset="0"/>
                <a:cs typeface="Arial" charset="0"/>
              </a:rPr>
              <a:t>The result is a series too. It is then assigned to the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 and the column name is “</a:t>
            </a:r>
            <a:r>
              <a:rPr lang="en-US" sz="1600" baseline="0" dirty="0" err="1">
                <a:latin typeface="Arial" charset="0"/>
                <a:ea typeface="Arial" charset="0"/>
                <a:cs typeface="Arial" charset="0"/>
              </a:rPr>
              <a:t>sepal_area</a:t>
            </a:r>
            <a:r>
              <a:rPr lang="en-US" sz="1600" baseline="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113491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As you see, it’s added to the end here. We’re printing</a:t>
            </a:r>
            <a:r>
              <a:rPr lang="en-US" sz="1600" baseline="0" dirty="0">
                <a:latin typeface="Arial" charset="0"/>
                <a:ea typeface="Arial" charset="0"/>
                <a:cs typeface="Arial" charset="0"/>
              </a:rPr>
              <a:t> the last 3 columns.</a:t>
            </a:r>
            <a:endParaRPr sz="1600" dirty="0">
              <a:latin typeface="Arial" charset="0"/>
              <a:ea typeface="Arial" charset="0"/>
              <a:cs typeface="Arial" charset="0"/>
            </a:endParaRPr>
          </a:p>
        </p:txBody>
      </p:sp>
    </p:spTree>
    <p:extLst>
      <p:ext uri="{BB962C8B-B14F-4D97-AF65-F5344CB8AC3E}">
        <p14:creationId xmlns:p14="http://schemas.microsoft.com/office/powerpoint/2010/main" val="1347577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This</a:t>
            </a:r>
            <a:r>
              <a:rPr lang="en-US" sz="1600" baseline="0" dirty="0">
                <a:latin typeface="Arial" charset="0"/>
                <a:ea typeface="Arial" charset="0"/>
                <a:cs typeface="Arial" charset="0"/>
              </a:rPr>
              <a:t> was a very common operation, just multiplication.</a:t>
            </a:r>
          </a:p>
          <a:p>
            <a:pPr marL="171450" indent="-171450">
              <a:buFont typeface="Arial" charset="0"/>
              <a:buChar char="•"/>
            </a:pPr>
            <a:r>
              <a:rPr lang="en-US" sz="1600" baseline="0" dirty="0">
                <a:latin typeface="Arial" charset="0"/>
                <a:ea typeface="Arial" charset="0"/>
                <a:cs typeface="Arial" charset="0"/>
              </a:rPr>
              <a:t>There can be other custom operations that we want to perform.</a:t>
            </a:r>
          </a:p>
          <a:p>
            <a:pPr marL="171450" indent="-171450">
              <a:buFont typeface="Arial" charset="0"/>
              <a:buChar char="•"/>
            </a:pPr>
            <a:r>
              <a:rPr lang="en-US" sz="1600" baseline="0" dirty="0">
                <a:latin typeface="Arial" charset="0"/>
                <a:ea typeface="Arial" charset="0"/>
                <a:cs typeface="Arial" charset="0"/>
              </a:rPr>
              <a:t>If you noticed, the values in the species column all start with “Iris-”. Let’s get rid of that.</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err="1">
                <a:latin typeface="Arial" charset="0"/>
                <a:ea typeface="Arial" charset="0"/>
                <a:cs typeface="Arial" charset="0"/>
              </a:rPr>
              <a:t>Data.species</a:t>
            </a:r>
            <a:r>
              <a:rPr lang="en-US" sz="1600" baseline="0" dirty="0">
                <a:latin typeface="Arial" charset="0"/>
                <a:ea typeface="Arial" charset="0"/>
                <a:cs typeface="Arial" charset="0"/>
              </a:rPr>
              <a:t> gets the series we want to work on</a:t>
            </a:r>
          </a:p>
          <a:p>
            <a:pPr marL="171450" indent="-171450">
              <a:buFont typeface="Arial" charset="0"/>
              <a:buChar char="•"/>
            </a:pPr>
            <a:r>
              <a:rPr lang="en-US" sz="1600" baseline="0" dirty="0">
                <a:latin typeface="Arial" charset="0"/>
                <a:ea typeface="Arial" charset="0"/>
                <a:cs typeface="Arial" charset="0"/>
              </a:rPr>
              <a:t>.apply applies a function to every value (not the index) of the series and returns a new series.</a:t>
            </a:r>
          </a:p>
          <a:p>
            <a:pPr marL="171450" indent="-171450">
              <a:buFont typeface="Arial" charset="0"/>
              <a:buChar char="•"/>
            </a:pPr>
            <a:r>
              <a:rPr lang="en-US" sz="1600" baseline="0" dirty="0">
                <a:latin typeface="Arial" charset="0"/>
                <a:ea typeface="Arial" charset="0"/>
                <a:cs typeface="Arial" charset="0"/>
              </a:rPr>
              <a:t>And lambda determines the function. Lambda is just python’s way of defining functions quickly.</a:t>
            </a:r>
          </a:p>
          <a:p>
            <a:pPr marL="171450" indent="-171450">
              <a:buFont typeface="Arial" charset="0"/>
              <a:buChar char="•"/>
            </a:pPr>
            <a:r>
              <a:rPr lang="en-US" sz="1600" baseline="0" dirty="0">
                <a:latin typeface="Arial" charset="0"/>
                <a:ea typeface="Arial" charset="0"/>
                <a:cs typeface="Arial" charset="0"/>
              </a:rPr>
              <a:t>If you have a more involved function f, u can use it as `.apply(f)`</a:t>
            </a:r>
          </a:p>
        </p:txBody>
      </p:sp>
    </p:spTree>
    <p:extLst>
      <p:ext uri="{BB962C8B-B14F-4D97-AF65-F5344CB8AC3E}">
        <p14:creationId xmlns:p14="http://schemas.microsoft.com/office/powerpoint/2010/main" val="273903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So, this new column we created, ‘abbrev’, is appended to the </a:t>
            </a:r>
            <a:r>
              <a:rPr lang="en-US" sz="1600" dirty="0" err="1">
                <a:latin typeface="Arial" charset="0"/>
                <a:ea typeface="Arial" charset="0"/>
                <a:cs typeface="Arial" charset="0"/>
              </a:rPr>
              <a:t>dataframe</a:t>
            </a:r>
            <a:r>
              <a:rPr lang="en-US" sz="160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1686144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One of the most essential operations is bringing two related datasets together.</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a:latin typeface="Arial" charset="0"/>
                <a:ea typeface="Arial" charset="0"/>
                <a:cs typeface="Arial" charset="0"/>
              </a:rPr>
              <a:t>Here’s an example on how to concatenate two DFs.</a:t>
            </a:r>
          </a:p>
          <a:p>
            <a:pPr marL="171450" indent="-171450">
              <a:buFont typeface="Arial" charset="0"/>
              <a:buChar char="•"/>
            </a:pPr>
            <a:r>
              <a:rPr lang="en-US" sz="1600" dirty="0">
                <a:latin typeface="Arial" charset="0"/>
                <a:ea typeface="Arial" charset="0"/>
                <a:cs typeface="Arial" charset="0"/>
              </a:rPr>
              <a:t>This</a:t>
            </a:r>
            <a:r>
              <a:rPr lang="en-US" sz="1600" baseline="0" dirty="0">
                <a:latin typeface="Arial" charset="0"/>
                <a:ea typeface="Arial" charset="0"/>
                <a:cs typeface="Arial" charset="0"/>
              </a:rPr>
              <a:t> adds rows of the 2</a:t>
            </a:r>
            <a:r>
              <a:rPr lang="en-US" sz="1600" baseline="30000" dirty="0">
                <a:latin typeface="Arial" charset="0"/>
                <a:ea typeface="Arial" charset="0"/>
                <a:cs typeface="Arial" charset="0"/>
              </a:rPr>
              <a:t>nd</a:t>
            </a:r>
            <a:r>
              <a:rPr lang="en-US" sz="1600" baseline="0" dirty="0">
                <a:latin typeface="Arial" charset="0"/>
                <a:ea typeface="Arial" charset="0"/>
                <a:cs typeface="Arial" charset="0"/>
              </a:rPr>
              <a:t> DF at the end of the 1</a:t>
            </a:r>
            <a:r>
              <a:rPr lang="en-US" sz="1600" baseline="30000" dirty="0">
                <a:latin typeface="Arial" charset="0"/>
                <a:ea typeface="Arial" charset="0"/>
                <a:cs typeface="Arial" charset="0"/>
              </a:rPr>
              <a:t>st</a:t>
            </a:r>
            <a:r>
              <a:rPr lang="en-US" sz="1600" baseline="0" dirty="0">
                <a:latin typeface="Arial" charset="0"/>
                <a:ea typeface="Arial" charset="0"/>
                <a:cs typeface="Arial" charset="0"/>
              </a:rPr>
              <a:t> DF.</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To do </a:t>
            </a:r>
            <a:r>
              <a:rPr lang="en-US" sz="1600" baseline="0" dirty="0" err="1">
                <a:latin typeface="Arial" charset="0"/>
                <a:ea typeface="Arial" charset="0"/>
                <a:cs typeface="Arial" charset="0"/>
              </a:rPr>
              <a:t>sql</a:t>
            </a:r>
            <a:r>
              <a:rPr lang="en-US" sz="1600" baseline="0" dirty="0">
                <a:latin typeface="Arial" charset="0"/>
                <a:ea typeface="Arial" charset="0"/>
                <a:cs typeface="Arial" charset="0"/>
              </a:rPr>
              <a:t> style joins, see the </a:t>
            </a:r>
            <a:r>
              <a:rPr lang="en-US" sz="1600" baseline="0" dirty="0" err="1">
                <a:latin typeface="Arial" charset="0"/>
                <a:ea typeface="Arial" charset="0"/>
                <a:cs typeface="Arial" charset="0"/>
              </a:rPr>
              <a:t>DF.join</a:t>
            </a:r>
            <a:r>
              <a:rPr lang="en-US" sz="1600" baseline="0" dirty="0">
                <a:latin typeface="Arial" charset="0"/>
                <a:ea typeface="Arial" charset="0"/>
                <a:cs typeface="Arial" charset="0"/>
              </a:rPr>
              <a:t> method.</a:t>
            </a:r>
            <a:endParaRPr sz="1600" dirty="0">
              <a:latin typeface="Arial" charset="0"/>
              <a:ea typeface="Arial" charset="0"/>
              <a:cs typeface="Arial" charset="0"/>
            </a:endParaRPr>
          </a:p>
        </p:txBody>
      </p:sp>
    </p:spTree>
    <p:extLst>
      <p:ext uri="{BB962C8B-B14F-4D97-AF65-F5344CB8AC3E}">
        <p14:creationId xmlns:p14="http://schemas.microsoft.com/office/powerpoint/2010/main" val="1486926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Here’s the result of this operation. We</a:t>
            </a:r>
            <a:r>
              <a:rPr lang="en-US" sz="1600" baseline="0" dirty="0">
                <a:latin typeface="Arial" charset="0"/>
                <a:ea typeface="Arial" charset="0"/>
                <a:cs typeface="Arial" charset="0"/>
              </a:rPr>
              <a:t> added the last two lines at the end of the first two lines. Check out the index.</a:t>
            </a:r>
            <a:endParaRPr sz="1600" dirty="0">
              <a:latin typeface="Arial" charset="0"/>
              <a:ea typeface="Arial" charset="0"/>
              <a:cs typeface="Arial" charset="0"/>
            </a:endParaRPr>
          </a:p>
        </p:txBody>
      </p:sp>
    </p:spTree>
    <p:extLst>
      <p:ext uri="{BB962C8B-B14F-4D97-AF65-F5344CB8AC3E}">
        <p14:creationId xmlns:p14="http://schemas.microsoft.com/office/powerpoint/2010/main" val="163446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a:t>
            </a:r>
            <a:r>
              <a:rPr lang="en-US" sz="1600" baseline="0" dirty="0">
                <a:latin typeface="Arial" charset="0"/>
                <a:ea typeface="Arial" charset="0"/>
                <a:cs typeface="Arial" charset="0"/>
              </a:rPr>
              <a:t> plotting package called </a:t>
            </a:r>
            <a:r>
              <a:rPr lang="en-US" sz="1600" baseline="0" dirty="0" err="1">
                <a:latin typeface="Arial" charset="0"/>
                <a:ea typeface="Arial" charset="0"/>
                <a:cs typeface="Arial" charset="0"/>
              </a:rPr>
              <a:t>Seaborn</a:t>
            </a:r>
            <a:r>
              <a:rPr lang="en-US" sz="1600" baseline="0" dirty="0">
                <a:latin typeface="Arial" charset="0"/>
                <a:ea typeface="Arial" charset="0"/>
                <a:cs typeface="Arial" charset="0"/>
              </a:rPr>
              <a:t> is also required</a:t>
            </a:r>
          </a:p>
          <a:p>
            <a:pPr marL="171450" indent="-171450">
              <a:buFont typeface="Arial" charset="0"/>
              <a:buChar char="•"/>
            </a:pPr>
            <a:r>
              <a:rPr lang="en-US" sz="1600" dirty="0">
                <a:latin typeface="Arial" charset="0"/>
                <a:ea typeface="Arial" charset="0"/>
                <a:cs typeface="Arial" charset="0"/>
              </a:rPr>
              <a:t>This package can be installed from</a:t>
            </a:r>
            <a:r>
              <a:rPr lang="en-US" sz="1600" baseline="0" dirty="0">
                <a:latin typeface="Arial" charset="0"/>
                <a:ea typeface="Arial" charset="0"/>
                <a:cs typeface="Arial" charset="0"/>
              </a:rPr>
              <a:t> the terminal with the command '</a:t>
            </a:r>
            <a:r>
              <a:rPr lang="en-US" sz="1600" baseline="0" dirty="0" err="1">
                <a:latin typeface="Arial" charset="0"/>
                <a:ea typeface="Arial" charset="0"/>
                <a:cs typeface="Arial" charset="0"/>
              </a:rPr>
              <a:t>conda</a:t>
            </a:r>
            <a:r>
              <a:rPr lang="en-US" sz="1600" baseline="0" dirty="0">
                <a:latin typeface="Arial" charset="0"/>
                <a:ea typeface="Arial" charset="0"/>
                <a:cs typeface="Arial" charset="0"/>
              </a:rPr>
              <a:t> install </a:t>
            </a:r>
            <a:r>
              <a:rPr lang="en-US" sz="1600" baseline="0" dirty="0" err="1">
                <a:latin typeface="Arial" charset="0"/>
                <a:ea typeface="Arial" charset="0"/>
                <a:cs typeface="Arial" charset="0"/>
              </a:rPr>
              <a:t>seaborn</a:t>
            </a:r>
            <a:r>
              <a:rPr lang="en-US" sz="1600" baseline="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17377851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One</a:t>
            </a:r>
            <a:r>
              <a:rPr lang="en-US" sz="1600" baseline="0" dirty="0">
                <a:latin typeface="Arial" charset="0"/>
                <a:ea typeface="Arial" charset="0"/>
                <a:cs typeface="Arial" charset="0"/>
              </a:rPr>
              <a:t> of the most essential operations when we do data analysis is “</a:t>
            </a:r>
            <a:r>
              <a:rPr lang="en-US" sz="1600" baseline="0" dirty="0" err="1">
                <a:latin typeface="Arial" charset="0"/>
                <a:ea typeface="Arial" charset="0"/>
                <a:cs typeface="Arial" charset="0"/>
              </a:rPr>
              <a:t>groupby</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And when we have have groups built from </a:t>
            </a:r>
            <a:r>
              <a:rPr lang="en-US" sz="1600" baseline="0" dirty="0" err="1">
                <a:latin typeface="Arial" charset="0"/>
                <a:ea typeface="Arial" charset="0"/>
                <a:cs typeface="Arial" charset="0"/>
              </a:rPr>
              <a:t>dataframes</a:t>
            </a:r>
            <a:r>
              <a:rPr lang="en-US" sz="1600" baseline="0" dirty="0">
                <a:latin typeface="Arial" charset="0"/>
                <a:ea typeface="Arial" charset="0"/>
                <a:cs typeface="Arial" charset="0"/>
              </a:rPr>
              <a:t>, common aggregation methods such as looking at the size of groups, get the max/min/average in a group, </a:t>
            </a:r>
            <a:r>
              <a:rPr lang="en-US" sz="1600" baseline="0" dirty="0" err="1">
                <a:latin typeface="Arial" charset="0"/>
                <a:ea typeface="Arial" charset="0"/>
                <a:cs typeface="Arial" charset="0"/>
              </a:rPr>
              <a:t>etc</a:t>
            </a:r>
            <a:r>
              <a:rPr lang="en-US" sz="1600" baseline="0" dirty="0">
                <a:latin typeface="Arial" charset="0"/>
                <a:ea typeface="Arial" charset="0"/>
                <a:cs typeface="Arial" charset="0"/>
              </a:rPr>
              <a:t> are built-in to pandas.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Here we’re grouping by the column species and checking out the sizes of each group.</a:t>
            </a:r>
            <a:endParaRPr sz="1600" dirty="0">
              <a:latin typeface="Arial" charset="0"/>
              <a:ea typeface="Arial" charset="0"/>
              <a:cs typeface="Arial" charset="0"/>
            </a:endParaRPr>
          </a:p>
        </p:txBody>
      </p:sp>
    </p:spTree>
    <p:extLst>
      <p:ext uri="{BB962C8B-B14F-4D97-AF65-F5344CB8AC3E}">
        <p14:creationId xmlns:p14="http://schemas.microsoft.com/office/powerpoint/2010/main" val="2145681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 result is a pandas series, indexed by the different</a:t>
            </a:r>
            <a:r>
              <a:rPr lang="en-US" sz="1600" baseline="0" dirty="0">
                <a:latin typeface="Arial" charset="0"/>
                <a:ea typeface="Arial" charset="0"/>
                <a:cs typeface="Arial" charset="0"/>
              </a:rPr>
              <a:t> species values in the original DF.</a:t>
            </a:r>
          </a:p>
          <a:p>
            <a:pPr marL="171450" indent="-171450">
              <a:buFont typeface="Arial" charset="0"/>
              <a:buChar char="•"/>
            </a:pPr>
            <a:r>
              <a:rPr lang="en-US" sz="1600" baseline="0" dirty="0">
                <a:latin typeface="Arial" charset="0"/>
                <a:ea typeface="Arial" charset="0"/>
                <a:cs typeface="Arial" charset="0"/>
              </a:rPr>
              <a:t>Looks like we have 50 rows for each species in our original DF.</a:t>
            </a:r>
            <a:endParaRPr sz="1600" dirty="0">
              <a:latin typeface="Arial" charset="0"/>
              <a:ea typeface="Arial" charset="0"/>
              <a:cs typeface="Arial" charset="0"/>
            </a:endParaRPr>
          </a:p>
        </p:txBody>
      </p:sp>
    </p:spTree>
    <p:extLst>
      <p:ext uri="{BB962C8B-B14F-4D97-AF65-F5344CB8AC3E}">
        <p14:creationId xmlns:p14="http://schemas.microsoft.com/office/powerpoint/2010/main" val="1874434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look at some stats functions</a:t>
            </a:r>
            <a:r>
              <a:rPr lang="en-US" sz="1600" baseline="0" dirty="0">
                <a:latin typeface="Arial" charset="0"/>
                <a:ea typeface="Arial" charset="0"/>
                <a:cs typeface="Arial" charset="0"/>
              </a:rPr>
              <a:t> one can perform on DFs.</a:t>
            </a:r>
          </a:p>
          <a:p>
            <a:pPr marL="171450" indent="-171450">
              <a:buFont typeface="Arial" charset="0"/>
              <a:buChar char="•"/>
            </a:pPr>
            <a:r>
              <a:rPr lang="en-US" sz="1600" baseline="0" dirty="0" err="1">
                <a:latin typeface="Arial" charset="0"/>
                <a:ea typeface="Arial" charset="0"/>
                <a:cs typeface="Arial" charset="0"/>
              </a:rPr>
              <a:t>Data.mean</a:t>
            </a:r>
            <a:r>
              <a:rPr lang="en-US" sz="1600" baseline="0" dirty="0">
                <a:latin typeface="Arial" charset="0"/>
                <a:ea typeface="Arial" charset="0"/>
                <a:cs typeface="Arial" charset="0"/>
              </a:rPr>
              <a:t> will compute the mean of the numerical columns</a:t>
            </a:r>
            <a:endParaRPr sz="1600" dirty="0">
              <a:latin typeface="Arial" charset="0"/>
              <a:ea typeface="Arial" charset="0"/>
              <a:cs typeface="Arial" charset="0"/>
            </a:endParaRPr>
          </a:p>
        </p:txBody>
      </p:sp>
    </p:spTree>
    <p:extLst>
      <p:ext uri="{BB962C8B-B14F-4D97-AF65-F5344CB8AC3E}">
        <p14:creationId xmlns:p14="http://schemas.microsoft.com/office/powerpoint/2010/main" val="20053327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Notice that it automatically excluded the columns</a:t>
            </a:r>
            <a:r>
              <a:rPr lang="en-US" sz="1600" baseline="0" dirty="0">
                <a:latin typeface="Arial" charset="0"/>
                <a:ea typeface="Arial" charset="0"/>
                <a:cs typeface="Arial" charset="0"/>
              </a:rPr>
              <a:t> with string data.</a:t>
            </a:r>
          </a:p>
          <a:p>
            <a:pPr marL="171450" indent="-171450">
              <a:buFont typeface="Arial" charset="0"/>
              <a:buChar char="•"/>
            </a:pPr>
            <a:r>
              <a:rPr lang="en-US" sz="1600" baseline="0" dirty="0">
                <a:latin typeface="Arial" charset="0"/>
                <a:ea typeface="Arial" charset="0"/>
                <a:cs typeface="Arial" charset="0"/>
              </a:rPr>
              <a:t>These are the </a:t>
            </a:r>
            <a:r>
              <a:rPr lang="en-US" sz="1600" baseline="0" dirty="0" err="1">
                <a:latin typeface="Arial" charset="0"/>
                <a:ea typeface="Arial" charset="0"/>
                <a:cs typeface="Arial" charset="0"/>
              </a:rPr>
              <a:t>anerage</a:t>
            </a:r>
            <a:r>
              <a:rPr lang="en-US" sz="1600" baseline="0" dirty="0">
                <a:latin typeface="Arial" charset="0"/>
                <a:ea typeface="Arial" charset="0"/>
                <a:cs typeface="Arial" charset="0"/>
              </a:rPr>
              <a:t> values for the columns.</a:t>
            </a:r>
            <a:endParaRPr sz="1600" dirty="0">
              <a:latin typeface="Arial" charset="0"/>
              <a:ea typeface="Arial" charset="0"/>
              <a:cs typeface="Arial" charset="0"/>
            </a:endParaRPr>
          </a:p>
        </p:txBody>
      </p:sp>
    </p:spTree>
    <p:extLst>
      <p:ext uri="{BB962C8B-B14F-4D97-AF65-F5344CB8AC3E}">
        <p14:creationId xmlns:p14="http://schemas.microsoft.com/office/powerpoint/2010/main" val="1605098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Note</a:t>
            </a:r>
            <a:r>
              <a:rPr lang="en-US" sz="1600" baseline="0" dirty="0">
                <a:latin typeface="Arial" charset="0"/>
                <a:ea typeface="Arial" charset="0"/>
                <a:cs typeface="Arial" charset="0"/>
              </a:rPr>
              <a:t> that these function</a:t>
            </a:r>
            <a:r>
              <a:rPr lang="en-US" sz="1600" dirty="0">
                <a:latin typeface="Arial" charset="0"/>
                <a:ea typeface="Arial" charset="0"/>
                <a:cs typeface="Arial" charset="0"/>
              </a:rPr>
              <a:t>s work on series as well.</a:t>
            </a:r>
          </a:p>
          <a:p>
            <a:pPr marL="171450" indent="-171450">
              <a:buFont typeface="Arial" charset="0"/>
              <a:buChar char="•"/>
            </a:pPr>
            <a:r>
              <a:rPr lang="en-US" sz="1600" dirty="0">
                <a:latin typeface="Arial" charset="0"/>
                <a:ea typeface="Arial" charset="0"/>
                <a:cs typeface="Arial" charset="0"/>
              </a:rPr>
              <a:t>Here, we’re getting the median value for the series data[‘</a:t>
            </a:r>
            <a:r>
              <a:rPr lang="en-US" sz="1600" dirty="0" err="1">
                <a:latin typeface="Arial" charset="0"/>
                <a:ea typeface="Arial" charset="0"/>
                <a:cs typeface="Arial" charset="0"/>
              </a:rPr>
              <a:t>petal_length</a:t>
            </a:r>
            <a:r>
              <a:rPr lang="en-US" sz="1600" dirty="0">
                <a:latin typeface="Arial" charset="0"/>
                <a:ea typeface="Arial" charset="0"/>
                <a:cs typeface="Arial" charset="0"/>
              </a:rPr>
              <a:t>’]</a:t>
            </a:r>
          </a:p>
          <a:p>
            <a:pPr marL="171450" indent="-171450">
              <a:buFont typeface="Arial" charset="0"/>
              <a:buChar char="•"/>
            </a:pPr>
            <a:r>
              <a:rPr lang="en-US" sz="1600" dirty="0">
                <a:latin typeface="Arial" charset="0"/>
                <a:ea typeface="Arial" charset="0"/>
                <a:cs typeface="Arial" charset="0"/>
              </a:rPr>
              <a:t>It’s 4.35</a:t>
            </a:r>
            <a:endParaRPr sz="1600" dirty="0">
              <a:latin typeface="Arial" charset="0"/>
              <a:ea typeface="Arial" charset="0"/>
              <a:cs typeface="Arial" charset="0"/>
            </a:endParaRPr>
          </a:p>
        </p:txBody>
      </p:sp>
    </p:spTree>
    <p:extLst>
      <p:ext uri="{BB962C8B-B14F-4D97-AF65-F5344CB8AC3E}">
        <p14:creationId xmlns:p14="http://schemas.microsoft.com/office/powerpoint/2010/main" val="14024941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this is the mode.</a:t>
            </a:r>
            <a:endParaRPr sz="1600" dirty="0">
              <a:latin typeface="Arial" charset="0"/>
              <a:ea typeface="Arial" charset="0"/>
              <a:cs typeface="Arial" charset="0"/>
            </a:endParaRPr>
          </a:p>
        </p:txBody>
      </p:sp>
    </p:spTree>
    <p:extLst>
      <p:ext uri="{BB962C8B-B14F-4D97-AF65-F5344CB8AC3E}">
        <p14:creationId xmlns:p14="http://schemas.microsoft.com/office/powerpoint/2010/main" val="332136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In</a:t>
            </a:r>
            <a:r>
              <a:rPr lang="en-US" sz="1600" baseline="0" dirty="0">
                <a:latin typeface="Arial" charset="0"/>
                <a:ea typeface="Arial" charset="0"/>
                <a:cs typeface="Arial" charset="0"/>
              </a:rPr>
              <a:t> that spirit, standard deviation, variance and standard error of the mean are also built in functions.</a:t>
            </a:r>
            <a:endParaRPr sz="1600" dirty="0">
              <a:latin typeface="Arial" charset="0"/>
              <a:ea typeface="Arial" charset="0"/>
              <a:cs typeface="Arial" charset="0"/>
            </a:endParaRPr>
          </a:p>
        </p:txBody>
      </p:sp>
    </p:spTree>
    <p:extLst>
      <p:ext uri="{BB962C8B-B14F-4D97-AF65-F5344CB8AC3E}">
        <p14:creationId xmlns:p14="http://schemas.microsoft.com/office/powerpoint/2010/main" val="1947728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XXX</a:t>
            </a:r>
            <a:endParaRPr sz="1600" dirty="0">
              <a:latin typeface="Arial" charset="0"/>
              <a:ea typeface="Arial" charset="0"/>
              <a:cs typeface="Arial" charset="0"/>
            </a:endParaRPr>
          </a:p>
        </p:txBody>
      </p:sp>
    </p:spTree>
    <p:extLst>
      <p:ext uri="{BB962C8B-B14F-4D97-AF65-F5344CB8AC3E}">
        <p14:creationId xmlns:p14="http://schemas.microsoft.com/office/powerpoint/2010/main" val="7512977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We can get the quantiles pretty</a:t>
            </a:r>
            <a:r>
              <a:rPr lang="en-US" sz="1600" baseline="0" dirty="0">
                <a:latin typeface="Arial" charset="0"/>
                <a:ea typeface="Arial" charset="0"/>
                <a:cs typeface="Arial" charset="0"/>
              </a:rPr>
              <a:t> quickly as well.</a:t>
            </a:r>
            <a:endParaRPr sz="1600" dirty="0">
              <a:latin typeface="Arial" charset="0"/>
              <a:ea typeface="Arial" charset="0"/>
              <a:cs typeface="Arial" charset="0"/>
            </a:endParaRPr>
          </a:p>
        </p:txBody>
      </p:sp>
    </p:spTree>
    <p:extLst>
      <p:ext uri="{BB962C8B-B14F-4D97-AF65-F5344CB8AC3E}">
        <p14:creationId xmlns:p14="http://schemas.microsoft.com/office/powerpoint/2010/main" val="18302095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With all these statistical</a:t>
            </a:r>
            <a:r>
              <a:rPr lang="en-US" sz="1600" baseline="0" dirty="0">
                <a:latin typeface="Arial" charset="0"/>
                <a:ea typeface="Arial" charset="0"/>
                <a:cs typeface="Arial" charset="0"/>
              </a:rPr>
              <a:t> functions, code can get messy if you wanted to call all of them one by one.</a:t>
            </a:r>
          </a:p>
          <a:p>
            <a:pPr marL="171450" indent="-171450">
              <a:buFont typeface="Arial" charset="0"/>
              <a:buChar char="•"/>
            </a:pPr>
            <a:r>
              <a:rPr lang="en-US" sz="1600" baseline="0" dirty="0">
                <a:latin typeface="Arial" charset="0"/>
                <a:ea typeface="Arial" charset="0"/>
                <a:cs typeface="Arial" charset="0"/>
              </a:rPr>
              <a:t>Instead, pandas DFs has a nice .describe method which will summarize the info contained in the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1019469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Once the installation is complete, we will</a:t>
            </a:r>
            <a:r>
              <a:rPr lang="en-US" sz="1600" baseline="0" dirty="0">
                <a:latin typeface="Arial" charset="0"/>
                <a:ea typeface="Arial" charset="0"/>
                <a:cs typeface="Arial" charset="0"/>
              </a:rPr>
              <a:t> mostly use these tools: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err="1">
                <a:latin typeface="Arial" charset="0"/>
                <a:ea typeface="Arial" charset="0"/>
                <a:cs typeface="Arial" charset="0"/>
              </a:rPr>
              <a:t>Jupyter</a:t>
            </a:r>
            <a:r>
              <a:rPr lang="en-US" sz="1600" baseline="0" dirty="0">
                <a:latin typeface="Arial" charset="0"/>
                <a:ea typeface="Arial" charset="0"/>
                <a:cs typeface="Arial" charset="0"/>
              </a:rPr>
              <a:t> notebooks provide a great workspace, in-browser coding, where we can define variables, work with them at our pace, and analyze them as we go. We will look at them shortly.</a:t>
            </a:r>
          </a:p>
          <a:p>
            <a:pPr marL="171450" indent="-171450">
              <a:buFont typeface="Arial" charset="0"/>
              <a:buChar char="•"/>
            </a:pPr>
            <a:r>
              <a:rPr lang="en-US" sz="1600" baseline="0" dirty="0" err="1">
                <a:latin typeface="Arial" charset="0"/>
                <a:ea typeface="Arial" charset="0"/>
                <a:cs typeface="Arial" charset="0"/>
              </a:rPr>
              <a:t>Numpy</a:t>
            </a:r>
            <a:r>
              <a:rPr lang="en-US" sz="1600" baseline="0" dirty="0">
                <a:latin typeface="Arial" charset="0"/>
                <a:ea typeface="Arial" charset="0"/>
                <a:cs typeface="Arial" charset="0"/>
              </a:rPr>
              <a:t> and </a:t>
            </a:r>
            <a:r>
              <a:rPr lang="en-US" sz="1600" baseline="0" dirty="0" err="1">
                <a:latin typeface="Arial" charset="0"/>
                <a:ea typeface="Arial" charset="0"/>
                <a:cs typeface="Arial" charset="0"/>
              </a:rPr>
              <a:t>Scipy</a:t>
            </a:r>
            <a:r>
              <a:rPr lang="en-US" sz="1600" baseline="0" dirty="0">
                <a:latin typeface="Arial" charset="0"/>
                <a:ea typeface="Arial" charset="0"/>
                <a:cs typeface="Arial" charset="0"/>
              </a:rPr>
              <a:t> are essential libraries when working with numerical data. Other libraries are built on top of these two.</a:t>
            </a:r>
          </a:p>
          <a:p>
            <a:pPr marL="171450" indent="-171450">
              <a:buFont typeface="Arial" charset="0"/>
              <a:buChar char="•"/>
            </a:pP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and </a:t>
            </a:r>
            <a:r>
              <a:rPr lang="en-US" sz="1600" baseline="0" dirty="0" err="1">
                <a:latin typeface="Arial" charset="0"/>
                <a:ea typeface="Arial" charset="0"/>
                <a:cs typeface="Arial" charset="0"/>
              </a:rPr>
              <a:t>Seaborn</a:t>
            </a:r>
            <a:r>
              <a:rPr lang="en-US" sz="1600" baseline="0" dirty="0">
                <a:latin typeface="Arial" charset="0"/>
                <a:ea typeface="Arial" charset="0"/>
                <a:cs typeface="Arial" charset="0"/>
              </a:rPr>
              <a:t> are used for visualizing data and results. Together with </a:t>
            </a:r>
            <a:r>
              <a:rPr lang="en-US" sz="1600" baseline="0" dirty="0" err="1">
                <a:latin typeface="Arial" charset="0"/>
                <a:ea typeface="Arial" charset="0"/>
                <a:cs typeface="Arial" charset="0"/>
              </a:rPr>
              <a:t>Jupyter</a:t>
            </a:r>
            <a:r>
              <a:rPr lang="en-US" sz="1600" baseline="0" dirty="0">
                <a:latin typeface="Arial" charset="0"/>
                <a:ea typeface="Arial" charset="0"/>
                <a:cs typeface="Arial" charset="0"/>
              </a:rPr>
              <a:t> notebooks, they create beautiful plots</a:t>
            </a:r>
          </a:p>
          <a:p>
            <a:pPr marL="171450" indent="-171450">
              <a:buFont typeface="Arial" charset="0"/>
              <a:buChar char="•"/>
            </a:pPr>
            <a:r>
              <a:rPr lang="en-US" sz="1600" baseline="0" dirty="0">
                <a:latin typeface="Arial" charset="0"/>
                <a:ea typeface="Arial" charset="0"/>
                <a:cs typeface="Arial" charset="0"/>
              </a:rPr>
              <a:t>And last but not least, </a:t>
            </a:r>
            <a:r>
              <a:rPr lang="en-US" sz="1600" baseline="0" dirty="0" err="1">
                <a:latin typeface="Arial" charset="0"/>
                <a:ea typeface="Arial" charset="0"/>
                <a:cs typeface="Arial" charset="0"/>
              </a:rPr>
              <a:t>sklearn</a:t>
            </a:r>
            <a:r>
              <a:rPr lang="en-US" sz="1600" baseline="0" dirty="0">
                <a:latin typeface="Arial" charset="0"/>
                <a:ea typeface="Arial" charset="0"/>
                <a:cs typeface="Arial" charset="0"/>
              </a:rPr>
              <a:t> for machine learning. Very popular and powerful ML library</a:t>
            </a:r>
          </a:p>
        </p:txBody>
      </p:sp>
    </p:spTree>
    <p:extLst>
      <p:ext uri="{BB962C8B-B14F-4D97-AF65-F5344CB8AC3E}">
        <p14:creationId xmlns:p14="http://schemas.microsoft.com/office/powerpoint/2010/main" val="2046374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 it is, with one call, we’re able to see the count (size),</a:t>
            </a:r>
            <a:r>
              <a:rPr lang="en-US" sz="1600" baseline="0" dirty="0">
                <a:latin typeface="Arial" charset="0"/>
                <a:ea typeface="Arial" charset="0"/>
                <a:cs typeface="Arial" charset="0"/>
              </a:rPr>
              <a:t> mean, </a:t>
            </a:r>
            <a:r>
              <a:rPr lang="en-US" sz="1600" baseline="0" dirty="0" err="1">
                <a:latin typeface="Arial" charset="0"/>
                <a:ea typeface="Arial" charset="0"/>
                <a:cs typeface="Arial" charset="0"/>
              </a:rPr>
              <a:t>std</a:t>
            </a:r>
            <a:r>
              <a:rPr lang="en-US" sz="1600" baseline="0" dirty="0">
                <a:latin typeface="Arial" charset="0"/>
                <a:ea typeface="Arial" charset="0"/>
                <a:cs typeface="Arial" charset="0"/>
              </a:rPr>
              <a:t>, min, max and quantiles.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Notice that it dropped the non-numeric fields automatically.</a:t>
            </a:r>
            <a:endParaRPr sz="1600" dirty="0">
              <a:latin typeface="Arial" charset="0"/>
              <a:ea typeface="Arial" charset="0"/>
              <a:cs typeface="Arial" charset="0"/>
            </a:endParaRPr>
          </a:p>
        </p:txBody>
      </p:sp>
    </p:spTree>
    <p:extLst>
      <p:ext uri="{BB962C8B-B14F-4D97-AF65-F5344CB8AC3E}">
        <p14:creationId xmlns:p14="http://schemas.microsoft.com/office/powerpoint/2010/main" val="2109062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So</a:t>
            </a:r>
            <a:r>
              <a:rPr lang="en-US" sz="1600" baseline="0" dirty="0">
                <a:latin typeface="Arial" charset="0"/>
                <a:ea typeface="Arial" charset="0"/>
                <a:cs typeface="Arial" charset="0"/>
              </a:rPr>
              <a:t> far we looked at the first 5 rows, but there is a convenient way in pandas to sample randomly too.</a:t>
            </a:r>
          </a:p>
          <a:p>
            <a:pPr marL="171450" indent="-171450">
              <a:buFont typeface="Arial" charset="0"/>
              <a:buChar char="•"/>
            </a:pPr>
            <a:r>
              <a:rPr lang="en-US" sz="1600" baseline="0" dirty="0">
                <a:latin typeface="Arial" charset="0"/>
                <a:ea typeface="Arial" charset="0"/>
                <a:cs typeface="Arial" charset="0"/>
              </a:rPr>
              <a:t>.sample will let us sample randomly.</a:t>
            </a:r>
            <a:endParaRPr sz="1600" dirty="0">
              <a:latin typeface="Arial" charset="0"/>
              <a:ea typeface="Arial" charset="0"/>
              <a:cs typeface="Arial" charset="0"/>
            </a:endParaRPr>
          </a:p>
        </p:txBody>
      </p:sp>
    </p:spTree>
    <p:extLst>
      <p:ext uri="{BB962C8B-B14F-4D97-AF65-F5344CB8AC3E}">
        <p14:creationId xmlns:p14="http://schemas.microsoft.com/office/powerpoint/2010/main" val="11211844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 are 5 samples drawn from the original </a:t>
            </a:r>
            <a:r>
              <a:rPr lang="en-US" sz="1600" dirty="0" err="1">
                <a:latin typeface="Arial" charset="0"/>
                <a:ea typeface="Arial" charset="0"/>
                <a:cs typeface="Arial" charset="0"/>
              </a:rPr>
              <a:t>DataFrame</a:t>
            </a:r>
            <a:r>
              <a:rPr lang="en-US" sz="1600" dirty="0">
                <a:latin typeface="Arial" charset="0"/>
                <a:ea typeface="Arial" charset="0"/>
                <a:cs typeface="Arial" charset="0"/>
              </a:rPr>
              <a:t>,</a:t>
            </a:r>
            <a:r>
              <a:rPr lang="en-US" sz="1600" baseline="0" dirty="0">
                <a:latin typeface="Arial" charset="0"/>
                <a:ea typeface="Arial" charset="0"/>
                <a:cs typeface="Arial" charset="0"/>
              </a:rPr>
              <a:t> without replacements.</a:t>
            </a:r>
          </a:p>
          <a:p>
            <a:pPr marL="171450" indent="-171450">
              <a:buFont typeface="Arial" charset="0"/>
              <a:buChar char="•"/>
            </a:pPr>
            <a:r>
              <a:rPr lang="en-US" sz="1600" baseline="0" dirty="0" err="1">
                <a:latin typeface="Arial" charset="0"/>
                <a:ea typeface="Arial" charset="0"/>
                <a:cs typeface="Arial" charset="0"/>
              </a:rPr>
              <a:t>Random_state</a:t>
            </a:r>
            <a:r>
              <a:rPr lang="en-US" sz="1600" baseline="0" dirty="0">
                <a:latin typeface="Arial" charset="0"/>
                <a:ea typeface="Arial" charset="0"/>
                <a:cs typeface="Arial" charset="0"/>
              </a:rPr>
              <a:t> is a keyword argument, if specified, essentially random sampling becomes deterministic, so that if the audience does this as well, they get the same result.</a:t>
            </a:r>
            <a:endParaRPr sz="1600" dirty="0">
              <a:latin typeface="Arial" charset="0"/>
              <a:ea typeface="Arial" charset="0"/>
              <a:cs typeface="Arial" charset="0"/>
            </a:endParaRPr>
          </a:p>
        </p:txBody>
      </p:sp>
    </p:spTree>
    <p:extLst>
      <p:ext uri="{BB962C8B-B14F-4D97-AF65-F5344CB8AC3E}">
        <p14:creationId xmlns:p14="http://schemas.microsoft.com/office/powerpoint/2010/main" val="1076751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It’s worth noting that there is</a:t>
            </a:r>
            <a:r>
              <a:rPr lang="en-US" sz="1600" baseline="0" dirty="0">
                <a:latin typeface="Arial" charset="0"/>
                <a:ea typeface="Arial" charset="0"/>
                <a:cs typeface="Arial" charset="0"/>
              </a:rPr>
              <a:t> a world of statistical functions outside pandas offers, and </a:t>
            </a:r>
            <a:r>
              <a:rPr lang="en-US" sz="1600" baseline="0" dirty="0" err="1">
                <a:latin typeface="Arial" charset="0"/>
                <a:ea typeface="Arial" charset="0"/>
                <a:cs typeface="Arial" charset="0"/>
              </a:rPr>
              <a:t>scipy</a:t>
            </a:r>
            <a:r>
              <a:rPr lang="en-US" sz="1600" baseline="0" dirty="0">
                <a:latin typeface="Arial" charset="0"/>
                <a:ea typeface="Arial" charset="0"/>
                <a:cs typeface="Arial" charset="0"/>
              </a:rPr>
              <a:t> and </a:t>
            </a:r>
            <a:r>
              <a:rPr lang="en-US" sz="1600" baseline="0" dirty="0" err="1">
                <a:latin typeface="Arial" charset="0"/>
                <a:ea typeface="Arial" charset="0"/>
                <a:cs typeface="Arial" charset="0"/>
              </a:rPr>
              <a:t>numpy</a:t>
            </a:r>
            <a:r>
              <a:rPr lang="en-US" sz="1600" baseline="0" dirty="0">
                <a:latin typeface="Arial" charset="0"/>
                <a:ea typeface="Arial" charset="0"/>
                <a:cs typeface="Arial" charset="0"/>
              </a:rPr>
              <a:t> are great libraries for them. You can use them along with </a:t>
            </a:r>
            <a:r>
              <a:rPr lang="en-US" sz="1600" baseline="0" dirty="0" err="1">
                <a:latin typeface="Arial" charset="0"/>
                <a:ea typeface="Arial" charset="0"/>
                <a:cs typeface="Arial" charset="0"/>
              </a:rPr>
              <a:t>dataframes</a:t>
            </a:r>
            <a:r>
              <a:rPr lang="en-US" sz="1600" baseline="0" dirty="0">
                <a:latin typeface="Arial" charset="0"/>
                <a:ea typeface="Arial" charset="0"/>
                <a:cs typeface="Arial" charset="0"/>
              </a:rPr>
              <a:t>’ .apply and get the result.</a:t>
            </a:r>
            <a:endParaRPr sz="1600" dirty="0">
              <a:latin typeface="Arial" charset="0"/>
              <a:ea typeface="Arial" charset="0"/>
              <a:cs typeface="Arial" charset="0"/>
            </a:endParaRPr>
          </a:p>
        </p:txBody>
      </p:sp>
    </p:spTree>
    <p:extLst>
      <p:ext uri="{BB962C8B-B14F-4D97-AF65-F5344CB8AC3E}">
        <p14:creationId xmlns:p14="http://schemas.microsoft.com/office/powerpoint/2010/main" val="1800301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Finally</a:t>
            </a:r>
            <a:r>
              <a:rPr lang="en-US" sz="1600" baseline="0" dirty="0">
                <a:latin typeface="Arial" charset="0"/>
                <a:ea typeface="Arial" charset="0"/>
                <a:cs typeface="Arial" charset="0"/>
              </a:rPr>
              <a:t> let’s talk briefly about data visualization.</a:t>
            </a:r>
          </a:p>
          <a:p>
            <a:pPr marL="171450" indent="-171450">
              <a:buFont typeface="Arial" charset="0"/>
              <a:buChar char="•"/>
            </a:pP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is the main library to create plots and graphs. It has a lot of features and tweaks. Definitely very useful.</a:t>
            </a:r>
          </a:p>
          <a:p>
            <a:pPr marL="171450" indent="-171450">
              <a:buFont typeface="Arial" charset="0"/>
              <a:buChar char="•"/>
            </a:pPr>
            <a:r>
              <a:rPr lang="en-US" sz="1600" dirty="0">
                <a:latin typeface="Arial" charset="0"/>
                <a:ea typeface="Arial" charset="0"/>
                <a:cs typeface="Arial" charset="0"/>
              </a:rPr>
              <a:t>Pandas offer convenient</a:t>
            </a:r>
            <a:r>
              <a:rPr lang="en-US" sz="1600" baseline="0" dirty="0">
                <a:latin typeface="Arial" charset="0"/>
                <a:ea typeface="Arial" charset="0"/>
                <a:cs typeface="Arial" charset="0"/>
              </a:rPr>
              <a:t> wrapper functions around </a:t>
            </a:r>
            <a:r>
              <a:rPr lang="en-US" sz="1600" baseline="0" dirty="0" err="1">
                <a:latin typeface="Arial" charset="0"/>
                <a:ea typeface="Arial" charset="0"/>
                <a:cs typeface="Arial" charset="0"/>
              </a:rPr>
              <a:t>matplotlib’s</a:t>
            </a:r>
            <a:r>
              <a:rPr lang="en-US" sz="1600" baseline="0" dirty="0">
                <a:latin typeface="Arial" charset="0"/>
                <a:ea typeface="Arial" charset="0"/>
                <a:cs typeface="Arial" charset="0"/>
              </a:rPr>
              <a:t> </a:t>
            </a:r>
            <a:r>
              <a:rPr lang="en-US" sz="1600" baseline="0" dirty="0" err="1">
                <a:latin typeface="Arial" charset="0"/>
                <a:ea typeface="Arial" charset="0"/>
                <a:cs typeface="Arial" charset="0"/>
              </a:rPr>
              <a:t>apis</a:t>
            </a:r>
            <a:r>
              <a:rPr lang="en-US" sz="1600" baseline="0" dirty="0">
                <a:latin typeface="Arial" charset="0"/>
                <a:ea typeface="Arial" charset="0"/>
                <a:cs typeface="Arial" charset="0"/>
              </a:rPr>
              <a:t>, so plots can be created easily on the fly. It’s very convenient, however, it’s less powerful compared to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Often it’s good enough.</a:t>
            </a:r>
          </a:p>
          <a:p>
            <a:pPr marL="171450" indent="-171450">
              <a:buFont typeface="Arial" charset="0"/>
              <a:buChar char="•"/>
            </a:pPr>
            <a:r>
              <a:rPr lang="en-US" sz="1600" baseline="0" dirty="0" err="1">
                <a:latin typeface="Arial" charset="0"/>
                <a:ea typeface="Arial" charset="0"/>
                <a:cs typeface="Arial" charset="0"/>
              </a:rPr>
              <a:t>Seaborn</a:t>
            </a:r>
            <a:r>
              <a:rPr lang="en-US" sz="1600" baseline="0" dirty="0">
                <a:latin typeface="Arial" charset="0"/>
                <a:ea typeface="Arial" charset="0"/>
                <a:cs typeface="Arial" charset="0"/>
              </a:rPr>
              <a:t> is a library built on top of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and it creates very pretty plots. It has shorthand methods to create statistically interesting plots such as linear model plots, pairwise correlation </a:t>
            </a:r>
            <a:r>
              <a:rPr lang="en-US" sz="1600" baseline="0" dirty="0" err="1">
                <a:latin typeface="Arial" charset="0"/>
                <a:ea typeface="Arial" charset="0"/>
                <a:cs typeface="Arial" charset="0"/>
              </a:rPr>
              <a:t>plts</a:t>
            </a:r>
            <a:r>
              <a:rPr lang="en-US" sz="1600" baseline="0" dirty="0">
                <a:latin typeface="Arial" charset="0"/>
                <a:ea typeface="Arial" charset="0"/>
                <a:cs typeface="Arial" charset="0"/>
              </a:rPr>
              <a:t> </a:t>
            </a:r>
            <a:r>
              <a:rPr lang="en-US" sz="1600" baseline="0" dirty="0" err="1">
                <a:latin typeface="Arial" charset="0"/>
                <a:ea typeface="Arial" charset="0"/>
                <a:cs typeface="Arial" charset="0"/>
              </a:rPr>
              <a:t>etc</a:t>
            </a:r>
            <a:r>
              <a:rPr lang="en-US" sz="1600" baseline="0" dirty="0">
                <a:latin typeface="Arial" charset="0"/>
                <a:ea typeface="Arial" charset="0"/>
                <a:cs typeface="Arial" charset="0"/>
              </a:rPr>
              <a:t> which would take a long time with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Also, once imported, </a:t>
            </a:r>
            <a:r>
              <a:rPr lang="en-US" sz="1600" baseline="0" dirty="0" err="1">
                <a:latin typeface="Arial" charset="0"/>
                <a:ea typeface="Arial" charset="0"/>
                <a:cs typeface="Arial" charset="0"/>
              </a:rPr>
              <a:t>seaborn’s</a:t>
            </a:r>
            <a:r>
              <a:rPr lang="en-US" sz="1600" baseline="0" dirty="0">
                <a:latin typeface="Arial" charset="0"/>
                <a:ea typeface="Arial" charset="0"/>
                <a:cs typeface="Arial" charset="0"/>
              </a:rPr>
              <a:t> preferences are incorporated by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so if you import </a:t>
            </a:r>
            <a:r>
              <a:rPr lang="en-US" sz="1600" baseline="0" dirty="0" err="1">
                <a:latin typeface="Arial" charset="0"/>
                <a:ea typeface="Arial" charset="0"/>
                <a:cs typeface="Arial" charset="0"/>
              </a:rPr>
              <a:t>seaborn</a:t>
            </a:r>
            <a:r>
              <a:rPr lang="en-US" sz="1600" baseline="0" dirty="0">
                <a:latin typeface="Arial" charset="0"/>
                <a:ea typeface="Arial" charset="0"/>
                <a:cs typeface="Arial" charset="0"/>
              </a:rPr>
              <a:t> and use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it would look like you used </a:t>
            </a:r>
            <a:r>
              <a:rPr lang="en-US" sz="1600" baseline="0" dirty="0" err="1">
                <a:latin typeface="Arial" charset="0"/>
                <a:ea typeface="Arial" charset="0"/>
                <a:cs typeface="Arial" charset="0"/>
              </a:rPr>
              <a:t>seaborn</a:t>
            </a:r>
            <a:r>
              <a:rPr lang="en-US" sz="1600" baseline="0" dirty="0">
                <a:latin typeface="Arial" charset="0"/>
                <a:ea typeface="Arial" charset="0"/>
                <a:cs typeface="Arial" charset="0"/>
              </a:rPr>
              <a:t>, which is a good thing as we will see in a minute.</a:t>
            </a:r>
            <a:endParaRPr sz="1600" dirty="0">
              <a:latin typeface="Arial" charset="0"/>
              <a:ea typeface="Arial" charset="0"/>
              <a:cs typeface="Arial" charset="0"/>
            </a:endParaRPr>
          </a:p>
        </p:txBody>
      </p:sp>
    </p:spTree>
    <p:extLst>
      <p:ext uri="{BB962C8B-B14F-4D97-AF65-F5344CB8AC3E}">
        <p14:creationId xmlns:p14="http://schemas.microsoft.com/office/powerpoint/2010/main" val="10366439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look</a:t>
            </a:r>
            <a:r>
              <a:rPr lang="en-US" sz="1600" baseline="0" dirty="0">
                <a:latin typeface="Arial" charset="0"/>
                <a:ea typeface="Arial" charset="0"/>
                <a:cs typeface="Arial" charset="0"/>
              </a:rPr>
              <a:t> at the syntax quickly.</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This is how one imports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Keep in mind that if working within a </a:t>
            </a:r>
            <a:r>
              <a:rPr lang="en-US" sz="1600" baseline="0" dirty="0" err="1">
                <a:latin typeface="Arial" charset="0"/>
                <a:ea typeface="Arial" charset="0"/>
                <a:cs typeface="Arial" charset="0"/>
              </a:rPr>
              <a:t>jupyter</a:t>
            </a:r>
            <a:r>
              <a:rPr lang="en-US" sz="1600" baseline="0" dirty="0">
                <a:latin typeface="Arial" charset="0"/>
                <a:ea typeface="Arial" charset="0"/>
                <a:cs typeface="Arial" charset="0"/>
              </a:rPr>
              <a:t> notebook, calling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inline (once) will make it plot inside the notebook.</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dirty="0">
                <a:latin typeface="Arial" charset="0"/>
                <a:ea typeface="Arial" charset="0"/>
                <a:cs typeface="Arial" charset="0"/>
              </a:rPr>
              <a:t>Here</a:t>
            </a:r>
            <a:r>
              <a:rPr lang="en-US" sz="1600" baseline="0" dirty="0">
                <a:latin typeface="Arial" charset="0"/>
                <a:ea typeface="Arial" charset="0"/>
                <a:cs typeface="Arial" charset="0"/>
              </a:rPr>
              <a:t> we’re plotting sepal length vs sepal width.</a:t>
            </a:r>
          </a:p>
          <a:p>
            <a:pPr marL="171450" indent="-171450">
              <a:buFont typeface="Arial" charset="0"/>
              <a:buChar char="•"/>
            </a:pPr>
            <a:r>
              <a:rPr lang="en-US" sz="1600" baseline="0" dirty="0">
                <a:latin typeface="Arial" charset="0"/>
                <a:ea typeface="Arial" charset="0"/>
                <a:cs typeface="Arial" charset="0"/>
              </a:rPr>
              <a:t>Ls is shorthand for </a:t>
            </a:r>
            <a:r>
              <a:rPr lang="en-US" sz="1600" baseline="0" dirty="0" err="1">
                <a:latin typeface="Arial" charset="0"/>
                <a:ea typeface="Arial" charset="0"/>
                <a:cs typeface="Arial" charset="0"/>
              </a:rPr>
              <a:t>linestyle</a:t>
            </a:r>
            <a:r>
              <a:rPr lang="en-US" sz="1600" baseline="0" dirty="0">
                <a:latin typeface="Arial" charset="0"/>
                <a:ea typeface="Arial" charset="0"/>
                <a:cs typeface="Arial" charset="0"/>
              </a:rPr>
              <a:t>, and it is empty, making this a scatter plot (dots are not connected by lines)</a:t>
            </a:r>
          </a:p>
          <a:p>
            <a:pPr marL="171450" indent="-171450">
              <a:buFont typeface="Arial" charset="0"/>
              <a:buChar char="•"/>
            </a:pPr>
            <a:r>
              <a:rPr lang="en-US" sz="1600" baseline="0" dirty="0">
                <a:latin typeface="Arial" charset="0"/>
                <a:ea typeface="Arial" charset="0"/>
                <a:cs typeface="Arial" charset="0"/>
              </a:rPr>
              <a:t>Marker specifies the look of the dots</a:t>
            </a:r>
            <a:endParaRPr lang="en-US" sz="1600" dirty="0">
              <a:latin typeface="Arial" charset="0"/>
              <a:ea typeface="Arial" charset="0"/>
              <a:cs typeface="Arial" charset="0"/>
            </a:endParaRPr>
          </a:p>
          <a:p>
            <a:pPr marL="171450" indent="-171450">
              <a:buFont typeface="Arial" charset="0"/>
              <a:buChar char="•"/>
            </a:pPr>
            <a:endParaRPr sz="1600" dirty="0">
              <a:latin typeface="Arial" charset="0"/>
              <a:ea typeface="Arial" charset="0"/>
              <a:cs typeface="Arial" charset="0"/>
            </a:endParaRPr>
          </a:p>
        </p:txBody>
      </p:sp>
    </p:spTree>
    <p:extLst>
      <p:ext uri="{BB962C8B-B14F-4D97-AF65-F5344CB8AC3E}">
        <p14:creationId xmlns:p14="http://schemas.microsoft.com/office/powerpoint/2010/main" val="20574033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Here</a:t>
            </a:r>
            <a:r>
              <a:rPr lang="en-US" sz="1600" baseline="0" dirty="0">
                <a:latin typeface="Arial" charset="0"/>
                <a:ea typeface="Arial" charset="0"/>
                <a:cs typeface="Arial" charset="0"/>
              </a:rPr>
              <a:t> we’re plotting sepal length vs sepal width.</a:t>
            </a:r>
          </a:p>
          <a:p>
            <a:pPr marL="171450" indent="-171450">
              <a:buFont typeface="Arial" charset="0"/>
              <a:buChar char="•"/>
            </a:pPr>
            <a:r>
              <a:rPr lang="en-US" sz="1600" baseline="0" dirty="0">
                <a:latin typeface="Arial" charset="0"/>
                <a:ea typeface="Arial" charset="0"/>
                <a:cs typeface="Arial" charset="0"/>
              </a:rPr>
              <a:t>Ls is shorthand for </a:t>
            </a:r>
            <a:r>
              <a:rPr lang="en-US" sz="1600" baseline="0" dirty="0" err="1">
                <a:latin typeface="Arial" charset="0"/>
                <a:ea typeface="Arial" charset="0"/>
                <a:cs typeface="Arial" charset="0"/>
              </a:rPr>
              <a:t>linestyle</a:t>
            </a:r>
            <a:r>
              <a:rPr lang="en-US" sz="1600" baseline="0" dirty="0">
                <a:latin typeface="Arial" charset="0"/>
                <a:ea typeface="Arial" charset="0"/>
                <a:cs typeface="Arial" charset="0"/>
              </a:rPr>
              <a:t>, and it is empty, making this a scatter plot (dots are not connected by lines)</a:t>
            </a:r>
          </a:p>
          <a:p>
            <a:pPr marL="171450" indent="-171450">
              <a:buFont typeface="Arial" charset="0"/>
              <a:buChar char="•"/>
            </a:pPr>
            <a:r>
              <a:rPr lang="en-US" sz="1600" baseline="0" dirty="0">
                <a:latin typeface="Arial" charset="0"/>
                <a:ea typeface="Arial" charset="0"/>
                <a:cs typeface="Arial" charset="0"/>
              </a:rPr>
              <a:t>Marker specifies how the dots look</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Let’s also note that </a:t>
            </a:r>
            <a:r>
              <a:rPr lang="en-US" sz="1600" baseline="0" dirty="0" err="1">
                <a:latin typeface="Arial" charset="0"/>
                <a:ea typeface="Arial" charset="0"/>
                <a:cs typeface="Arial" charset="0"/>
              </a:rPr>
              <a:t>plt.scatter</a:t>
            </a:r>
            <a:r>
              <a:rPr lang="en-US" sz="1600" baseline="0" dirty="0">
                <a:latin typeface="Arial" charset="0"/>
                <a:ea typeface="Arial" charset="0"/>
                <a:cs typeface="Arial" charset="0"/>
              </a:rPr>
              <a:t> would create the same plot without the need of specifying </a:t>
            </a:r>
            <a:r>
              <a:rPr lang="en-US" sz="1600" baseline="0" dirty="0" err="1">
                <a:latin typeface="Arial" charset="0"/>
                <a:ea typeface="Arial" charset="0"/>
                <a:cs typeface="Arial" charset="0"/>
              </a:rPr>
              <a:t>linestyle</a:t>
            </a:r>
            <a:r>
              <a:rPr lang="en-US" sz="1600" baseline="0" dirty="0">
                <a:latin typeface="Arial" charset="0"/>
                <a:ea typeface="Arial" charset="0"/>
                <a:cs typeface="Arial" charset="0"/>
              </a:rPr>
              <a:t>.</a:t>
            </a:r>
            <a:endParaRPr lang="en-US" sz="1600" dirty="0">
              <a:latin typeface="Arial" charset="0"/>
              <a:ea typeface="Arial" charset="0"/>
              <a:cs typeface="Arial" charset="0"/>
            </a:endParaRPr>
          </a:p>
        </p:txBody>
      </p:sp>
    </p:spTree>
    <p:extLst>
      <p:ext uri="{BB962C8B-B14F-4D97-AF65-F5344CB8AC3E}">
        <p14:creationId xmlns:p14="http://schemas.microsoft.com/office/powerpoint/2010/main" val="736981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We</a:t>
            </a:r>
            <a:r>
              <a:rPr lang="en-US" sz="1600" baseline="0" dirty="0">
                <a:latin typeface="Arial" charset="0"/>
                <a:ea typeface="Arial" charset="0"/>
                <a:cs typeface="Arial" charset="0"/>
              </a:rPr>
              <a:t> can plot once, then plot again. Unless otherwise specified, it will plot on the same figure, with a. default choice of colors.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Here we’re labeling the two scatter plots.</a:t>
            </a:r>
            <a:endParaRPr lang="en-US" sz="1600" dirty="0">
              <a:latin typeface="Arial" charset="0"/>
              <a:ea typeface="Arial" charset="0"/>
              <a:cs typeface="Arial" charset="0"/>
            </a:endParaRPr>
          </a:p>
        </p:txBody>
      </p:sp>
    </p:spTree>
    <p:extLst>
      <p:ext uri="{BB962C8B-B14F-4D97-AF65-F5344CB8AC3E}">
        <p14:creationId xmlns:p14="http://schemas.microsoft.com/office/powerpoint/2010/main" val="18083789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the first scatter plot is blue, second is green.</a:t>
            </a:r>
            <a:endParaRPr sz="1600" dirty="0">
              <a:latin typeface="Arial" charset="0"/>
              <a:ea typeface="Arial" charset="0"/>
              <a:cs typeface="Arial" charset="0"/>
            </a:endParaRPr>
          </a:p>
        </p:txBody>
      </p:sp>
    </p:spTree>
    <p:extLst>
      <p:ext uri="{BB962C8B-B14F-4D97-AF65-F5344CB8AC3E}">
        <p14:creationId xmlns:p14="http://schemas.microsoft.com/office/powerpoint/2010/main" val="20842630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err="1">
                <a:latin typeface="Arial" charset="0"/>
                <a:ea typeface="Arial" charset="0"/>
                <a:cs typeface="Arial" charset="0"/>
              </a:rPr>
              <a:t>Plt</a:t>
            </a:r>
            <a:r>
              <a:rPr lang="en-US" sz="1600" dirty="0">
                <a:latin typeface="Arial" charset="0"/>
                <a:ea typeface="Arial" charset="0"/>
                <a:cs typeface="Arial" charset="0"/>
              </a:rPr>
              <a:t> also has this shortcut of creating histograms.</a:t>
            </a:r>
          </a:p>
          <a:p>
            <a:pPr marL="171450" indent="-171450">
              <a:buFont typeface="Arial" charset="0"/>
              <a:buChar char="•"/>
            </a:pPr>
            <a:r>
              <a:rPr lang="en-US" sz="1600" dirty="0">
                <a:latin typeface="Arial" charset="0"/>
                <a:ea typeface="Arial" charset="0"/>
                <a:cs typeface="Arial" charset="0"/>
              </a:rPr>
              <a:t>.</a:t>
            </a:r>
            <a:r>
              <a:rPr lang="en-US" sz="1600" dirty="0" err="1">
                <a:latin typeface="Arial" charset="0"/>
                <a:ea typeface="Arial" charset="0"/>
                <a:cs typeface="Arial" charset="0"/>
              </a:rPr>
              <a:t>hist</a:t>
            </a:r>
            <a:r>
              <a:rPr lang="en-US" sz="1600" baseline="0" dirty="0">
                <a:latin typeface="Arial" charset="0"/>
                <a:ea typeface="Arial" charset="0"/>
                <a:cs typeface="Arial" charset="0"/>
              </a:rPr>
              <a:t> with 25 bins will create an histogram</a:t>
            </a:r>
            <a:endParaRPr sz="1600" dirty="0">
              <a:latin typeface="Arial" charset="0"/>
              <a:ea typeface="Arial" charset="0"/>
              <a:cs typeface="Arial" charset="0"/>
            </a:endParaRPr>
          </a:p>
        </p:txBody>
      </p:sp>
    </p:spTree>
    <p:extLst>
      <p:ext uri="{BB962C8B-B14F-4D97-AF65-F5344CB8AC3E}">
        <p14:creationId xmlns:p14="http://schemas.microsoft.com/office/powerpoint/2010/main" val="1441593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 first three are going</a:t>
            </a:r>
            <a:r>
              <a:rPr lang="en-US" sz="1600" baseline="0" dirty="0">
                <a:latin typeface="Arial" charset="0"/>
                <a:ea typeface="Arial" charset="0"/>
                <a:cs typeface="Arial" charset="0"/>
              </a:rPr>
              <a:t> to be presented here in week 1. They are essential for anyone who uses python and is working in a quantitative, data related field.</a:t>
            </a:r>
            <a:endParaRPr sz="1600" dirty="0">
              <a:latin typeface="Arial" charset="0"/>
              <a:ea typeface="Arial" charset="0"/>
              <a:cs typeface="Arial" charset="0"/>
            </a:endParaRPr>
          </a:p>
        </p:txBody>
      </p:sp>
    </p:spTree>
    <p:extLst>
      <p:ext uri="{BB962C8B-B14F-4D97-AF65-F5344CB8AC3E}">
        <p14:creationId xmlns:p14="http://schemas.microsoft.com/office/powerpoint/2010/main" val="1181024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There it is. It divides the range specified by the min and max into 25 bins and counts the records in each bin.</a:t>
            </a:r>
            <a:endParaRPr sz="1600" dirty="0">
              <a:latin typeface="Arial" charset="0"/>
              <a:ea typeface="Arial" charset="0"/>
              <a:cs typeface="Arial" charset="0"/>
            </a:endParaRPr>
          </a:p>
        </p:txBody>
      </p:sp>
    </p:spTree>
    <p:extLst>
      <p:ext uri="{BB962C8B-B14F-4D97-AF65-F5344CB8AC3E}">
        <p14:creationId xmlns:p14="http://schemas.microsoft.com/office/powerpoint/2010/main" val="10658358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One</a:t>
            </a:r>
            <a:r>
              <a:rPr lang="en-US" sz="1600" baseline="0" dirty="0">
                <a:latin typeface="Arial" charset="0"/>
                <a:ea typeface="Arial" charset="0"/>
                <a:cs typeface="Arial" charset="0"/>
              </a:rPr>
              <a:t> can use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 with </a:t>
            </a:r>
            <a:r>
              <a:rPr lang="en-US" sz="1600" baseline="0" dirty="0" err="1">
                <a:latin typeface="Arial" charset="0"/>
                <a:ea typeface="Arial" charset="0"/>
                <a:cs typeface="Arial" charset="0"/>
              </a:rPr>
              <a:t>plt.plot</a:t>
            </a:r>
            <a:r>
              <a:rPr lang="en-US" sz="1600" baseline="0" dirty="0">
                <a:latin typeface="Arial" charset="0"/>
                <a:ea typeface="Arial" charset="0"/>
                <a:cs typeface="Arial" charset="0"/>
              </a:rPr>
              <a:t> or like this:</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Fig, is a figure and ax is the axis in the figure. There can be many axes in one figure.</a:t>
            </a:r>
          </a:p>
          <a:p>
            <a:pPr marL="171450" indent="-171450">
              <a:buFont typeface="Arial" charset="0"/>
              <a:buChar char="•"/>
            </a:pPr>
            <a:r>
              <a:rPr lang="en-US" sz="1600" baseline="0" dirty="0">
                <a:latin typeface="Arial" charset="0"/>
                <a:ea typeface="Arial" charset="0"/>
                <a:cs typeface="Arial" charset="0"/>
              </a:rPr>
              <a:t>This way is perhaps more detailed, but more customizable.</a:t>
            </a:r>
          </a:p>
          <a:p>
            <a:pPr marL="171450" indent="-171450">
              <a:buFont typeface="Arial" charset="0"/>
              <a:buChar char="•"/>
            </a:pPr>
            <a:endParaRPr lang="en-US" sz="1600" baseline="0" dirty="0">
              <a:latin typeface="Arial" charset="0"/>
              <a:ea typeface="Arial" charset="0"/>
              <a:cs typeface="Arial" charset="0"/>
            </a:endParaRPr>
          </a:p>
          <a:p>
            <a:pPr marL="171450" indent="-171450">
              <a:buFont typeface="Arial" charset="0"/>
              <a:buChar char="•"/>
            </a:pPr>
            <a:r>
              <a:rPr lang="en-US" sz="1600" baseline="0" dirty="0">
                <a:latin typeface="Arial" charset="0"/>
                <a:ea typeface="Arial" charset="0"/>
                <a:cs typeface="Arial" charset="0"/>
              </a:rPr>
              <a:t>We’re plotting a horizontal </a:t>
            </a:r>
            <a:r>
              <a:rPr lang="en-US" sz="1600" baseline="0" dirty="0" err="1">
                <a:latin typeface="Arial" charset="0"/>
                <a:ea typeface="Arial" charset="0"/>
                <a:cs typeface="Arial" charset="0"/>
              </a:rPr>
              <a:t>bargraph</a:t>
            </a:r>
            <a:r>
              <a:rPr lang="en-US" sz="1600" baseline="0" dirty="0">
                <a:latin typeface="Arial" charset="0"/>
                <a:ea typeface="Arial" charset="0"/>
                <a:cs typeface="Arial" charset="0"/>
              </a:rPr>
              <a:t> here (with </a:t>
            </a:r>
            <a:r>
              <a:rPr lang="en-US" sz="1600" baseline="0" dirty="0" err="1">
                <a:latin typeface="Arial" charset="0"/>
                <a:ea typeface="Arial" charset="0"/>
                <a:cs typeface="Arial" charset="0"/>
              </a:rPr>
              <a:t>ax.barh</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We’re setting the y ticks, </a:t>
            </a:r>
            <a:r>
              <a:rPr lang="en-US" sz="1600" baseline="0" dirty="0" err="1">
                <a:latin typeface="Arial" charset="0"/>
                <a:ea typeface="Arial" charset="0"/>
                <a:cs typeface="Arial" charset="0"/>
              </a:rPr>
              <a:t>yticklabels</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X and </a:t>
            </a:r>
            <a:r>
              <a:rPr lang="en-US" sz="1600" baseline="0" dirty="0" err="1">
                <a:latin typeface="Arial" charset="0"/>
                <a:ea typeface="Arial" charset="0"/>
                <a:cs typeface="Arial" charset="0"/>
              </a:rPr>
              <a:t>ylabels</a:t>
            </a:r>
            <a:r>
              <a:rPr lang="en-US" sz="1600" baseline="0" dirty="0">
                <a:latin typeface="Arial" charset="0"/>
                <a:ea typeface="Arial" charset="0"/>
                <a:cs typeface="Arial" charset="0"/>
              </a:rPr>
              <a:t> and the title.</a:t>
            </a:r>
          </a:p>
        </p:txBody>
      </p:sp>
    </p:spTree>
    <p:extLst>
      <p:ext uri="{BB962C8B-B14F-4D97-AF65-F5344CB8AC3E}">
        <p14:creationId xmlns:p14="http://schemas.microsoft.com/office/powerpoint/2010/main" val="19191577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the result looks like this.</a:t>
            </a:r>
            <a:endParaRPr sz="1600" dirty="0">
              <a:latin typeface="Arial" charset="0"/>
              <a:ea typeface="Arial" charset="0"/>
              <a:cs typeface="Arial" charset="0"/>
            </a:endParaRPr>
          </a:p>
        </p:txBody>
      </p:sp>
    </p:spTree>
    <p:extLst>
      <p:ext uri="{BB962C8B-B14F-4D97-AF65-F5344CB8AC3E}">
        <p14:creationId xmlns:p14="http://schemas.microsoft.com/office/powerpoint/2010/main" val="7826400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Let’s now see</a:t>
            </a:r>
            <a:r>
              <a:rPr lang="en-US" sz="1600" baseline="0" dirty="0">
                <a:latin typeface="Arial" charset="0"/>
                <a:ea typeface="Arial" charset="0"/>
                <a:cs typeface="Arial" charset="0"/>
              </a:rPr>
              <a:t> an example of plotting with pandas, without invoking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a:t>
            </a:r>
          </a:p>
          <a:p>
            <a:pPr marL="171450" indent="-171450">
              <a:buFont typeface="Arial" charset="0"/>
              <a:buChar char="•"/>
            </a:pPr>
            <a:r>
              <a:rPr lang="en-US" sz="1600" baseline="0" dirty="0">
                <a:latin typeface="Arial" charset="0"/>
                <a:ea typeface="Arial" charset="0"/>
                <a:cs typeface="Arial" charset="0"/>
              </a:rPr>
              <a:t>Here, we’re </a:t>
            </a:r>
            <a:r>
              <a:rPr lang="en-US" sz="1600" baseline="0" dirty="0" err="1">
                <a:latin typeface="Arial" charset="0"/>
                <a:ea typeface="Arial" charset="0"/>
                <a:cs typeface="Arial" charset="0"/>
              </a:rPr>
              <a:t>groupnig</a:t>
            </a:r>
            <a:r>
              <a:rPr lang="en-US" sz="1600" baseline="0" dirty="0">
                <a:latin typeface="Arial" charset="0"/>
                <a:ea typeface="Arial" charset="0"/>
                <a:cs typeface="Arial" charset="0"/>
              </a:rPr>
              <a:t> by, and getting the mean values of the groups.</a:t>
            </a:r>
          </a:p>
          <a:p>
            <a:pPr marL="171450" indent="-171450">
              <a:buFont typeface="Arial" charset="0"/>
              <a:buChar char="•"/>
            </a:pPr>
            <a:r>
              <a:rPr lang="en-US" sz="1600" baseline="0" dirty="0">
                <a:latin typeface="Arial" charset="0"/>
                <a:ea typeface="Arial" charset="0"/>
                <a:cs typeface="Arial" charset="0"/>
              </a:rPr>
              <a:t>We specify the </a:t>
            </a:r>
            <a:r>
              <a:rPr lang="en-US" sz="1600" baseline="0" dirty="0" err="1">
                <a:latin typeface="Arial" charset="0"/>
                <a:ea typeface="Arial" charset="0"/>
                <a:cs typeface="Arial" charset="0"/>
              </a:rPr>
              <a:t>fontsize</a:t>
            </a:r>
            <a:r>
              <a:rPr lang="en-US" sz="1600" baseline="0" dirty="0">
                <a:latin typeface="Arial" charset="0"/>
                <a:ea typeface="Arial" charset="0"/>
                <a:cs typeface="Arial" charset="0"/>
              </a:rPr>
              <a:t> and the figure size and colors (also possible with </a:t>
            </a:r>
            <a:r>
              <a:rPr lang="en-US" sz="1600" baseline="0" dirty="0" err="1">
                <a:latin typeface="Arial" charset="0"/>
                <a:ea typeface="Arial" charset="0"/>
                <a:cs typeface="Arial" charset="0"/>
              </a:rPr>
              <a:t>matplotlib</a:t>
            </a:r>
            <a:r>
              <a:rPr lang="en-US" sz="1600" baseline="0" dirty="0">
                <a:latin typeface="Arial" charset="0"/>
                <a:ea typeface="Arial" charset="0"/>
                <a:cs typeface="Arial" charset="0"/>
              </a:rPr>
              <a:t>)</a:t>
            </a:r>
            <a:endParaRPr sz="1600" dirty="0">
              <a:latin typeface="Arial" charset="0"/>
              <a:ea typeface="Arial" charset="0"/>
              <a:cs typeface="Arial" charset="0"/>
            </a:endParaRPr>
          </a:p>
        </p:txBody>
      </p:sp>
    </p:spTree>
    <p:extLst>
      <p:ext uri="{BB962C8B-B14F-4D97-AF65-F5344CB8AC3E}">
        <p14:creationId xmlns:p14="http://schemas.microsoft.com/office/powerpoint/2010/main" val="3966623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And the result looks like this.</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a:latin typeface="Arial" charset="0"/>
                <a:ea typeface="Arial" charset="0"/>
                <a:cs typeface="Arial" charset="0"/>
              </a:rPr>
              <a:t>Note that you still have to call %</a:t>
            </a:r>
            <a:r>
              <a:rPr lang="en-US" sz="1600" dirty="0" err="1">
                <a:latin typeface="Arial" charset="0"/>
                <a:ea typeface="Arial" charset="0"/>
                <a:cs typeface="Arial" charset="0"/>
              </a:rPr>
              <a:t>matplotlib</a:t>
            </a:r>
            <a:r>
              <a:rPr lang="en-US" sz="1600" dirty="0">
                <a:latin typeface="Arial" charset="0"/>
                <a:ea typeface="Arial" charset="0"/>
                <a:cs typeface="Arial" charset="0"/>
              </a:rPr>
              <a:t> inline within a notebook.</a:t>
            </a:r>
            <a:endParaRPr sz="1600" dirty="0">
              <a:latin typeface="Arial" charset="0"/>
              <a:ea typeface="Arial" charset="0"/>
              <a:cs typeface="Arial" charset="0"/>
            </a:endParaRPr>
          </a:p>
        </p:txBody>
      </p:sp>
    </p:spTree>
    <p:extLst>
      <p:ext uri="{BB962C8B-B14F-4D97-AF65-F5344CB8AC3E}">
        <p14:creationId xmlns:p14="http://schemas.microsoft.com/office/powerpoint/2010/main" val="4250582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Finally, let’s see how </a:t>
            </a:r>
            <a:r>
              <a:rPr lang="en-US" sz="1600" dirty="0" err="1">
                <a:latin typeface="Arial" charset="0"/>
                <a:ea typeface="Arial" charset="0"/>
                <a:cs typeface="Arial" charset="0"/>
              </a:rPr>
              <a:t>seaborn</a:t>
            </a:r>
            <a:r>
              <a:rPr lang="en-US" sz="1600" dirty="0">
                <a:latin typeface="Arial" charset="0"/>
                <a:ea typeface="Arial" charset="0"/>
                <a:cs typeface="Arial" charset="0"/>
              </a:rPr>
              <a:t> works.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a:latin typeface="Arial" charset="0"/>
                <a:ea typeface="Arial" charset="0"/>
                <a:cs typeface="Arial" charset="0"/>
              </a:rPr>
              <a:t>This is the</a:t>
            </a:r>
            <a:r>
              <a:rPr lang="en-US" sz="1600" baseline="0" dirty="0">
                <a:latin typeface="Arial" charset="0"/>
                <a:ea typeface="Arial" charset="0"/>
                <a:cs typeface="Arial" charset="0"/>
              </a:rPr>
              <a:t> standard way to </a:t>
            </a:r>
            <a:r>
              <a:rPr lang="en-US" sz="1600" dirty="0">
                <a:latin typeface="Arial" charset="0"/>
                <a:ea typeface="Arial" charset="0"/>
                <a:cs typeface="Arial" charset="0"/>
              </a:rPr>
              <a:t>import </a:t>
            </a:r>
            <a:r>
              <a:rPr lang="en-US" sz="1600" dirty="0" err="1">
                <a:latin typeface="Arial" charset="0"/>
                <a:ea typeface="Arial" charset="0"/>
                <a:cs typeface="Arial" charset="0"/>
              </a:rPr>
              <a:t>seaborn</a:t>
            </a:r>
            <a:endParaRPr lang="en-US" sz="1600" dirty="0">
              <a:latin typeface="Arial" charset="0"/>
              <a:ea typeface="Arial" charset="0"/>
              <a:cs typeface="Arial" charset="0"/>
            </a:endParaRP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err="1">
                <a:latin typeface="Arial" charset="0"/>
                <a:ea typeface="Arial" charset="0"/>
                <a:cs typeface="Arial" charset="0"/>
              </a:rPr>
              <a:t>Jointplot</a:t>
            </a:r>
            <a:r>
              <a:rPr lang="en-US" sz="1600" dirty="0">
                <a:latin typeface="Arial" charset="0"/>
                <a:ea typeface="Arial" charset="0"/>
                <a:cs typeface="Arial" charset="0"/>
              </a:rPr>
              <a:t> is a shorthand </a:t>
            </a:r>
            <a:r>
              <a:rPr lang="en-US" sz="1600" dirty="0" err="1">
                <a:latin typeface="Arial" charset="0"/>
                <a:ea typeface="Arial" charset="0"/>
                <a:cs typeface="Arial" charset="0"/>
              </a:rPr>
              <a:t>seaborn</a:t>
            </a:r>
            <a:r>
              <a:rPr lang="en-US" sz="1600" dirty="0">
                <a:latin typeface="Arial" charset="0"/>
                <a:ea typeface="Arial" charset="0"/>
                <a:cs typeface="Arial" charset="0"/>
              </a:rPr>
              <a:t> method which will create histograms for both x and y and a scatter plot</a:t>
            </a:r>
            <a:endParaRPr sz="1600" dirty="0">
              <a:latin typeface="Arial" charset="0"/>
              <a:ea typeface="Arial" charset="0"/>
              <a:cs typeface="Arial" charset="0"/>
            </a:endParaRPr>
          </a:p>
        </p:txBody>
      </p:sp>
    </p:spTree>
    <p:extLst>
      <p:ext uri="{BB962C8B-B14F-4D97-AF65-F5344CB8AC3E}">
        <p14:creationId xmlns:p14="http://schemas.microsoft.com/office/powerpoint/2010/main" val="7900155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Super convenient and pretty.</a:t>
            </a:r>
          </a:p>
          <a:p>
            <a:pPr marL="171450" indent="-171450">
              <a:buFont typeface="Arial" charset="0"/>
              <a:buChar char="•"/>
            </a:pPr>
            <a:r>
              <a:rPr lang="en-US" sz="1600" dirty="0">
                <a:latin typeface="Arial" charset="0"/>
                <a:ea typeface="Arial" charset="0"/>
                <a:cs typeface="Arial" charset="0"/>
              </a:rPr>
              <a:t>Notice the correlation analysis performed</a:t>
            </a:r>
            <a:r>
              <a:rPr lang="en-US" sz="1600" baseline="0" dirty="0">
                <a:latin typeface="Arial" charset="0"/>
                <a:ea typeface="Arial" charset="0"/>
                <a:cs typeface="Arial" charset="0"/>
              </a:rPr>
              <a:t> as well.</a:t>
            </a:r>
            <a:endParaRPr sz="1600" dirty="0">
              <a:latin typeface="Arial" charset="0"/>
              <a:ea typeface="Arial" charset="0"/>
              <a:cs typeface="Arial" charset="0"/>
            </a:endParaRPr>
          </a:p>
        </p:txBody>
      </p:sp>
    </p:spTree>
    <p:extLst>
      <p:ext uri="{BB962C8B-B14F-4D97-AF65-F5344CB8AC3E}">
        <p14:creationId xmlns:p14="http://schemas.microsoft.com/office/powerpoint/2010/main" val="2001240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Another useful feature of </a:t>
            </a:r>
            <a:r>
              <a:rPr lang="en-US" sz="1600" dirty="0" err="1">
                <a:latin typeface="Arial" charset="0"/>
                <a:ea typeface="Arial" charset="0"/>
                <a:cs typeface="Arial" charset="0"/>
              </a:rPr>
              <a:t>seaborn</a:t>
            </a:r>
            <a:r>
              <a:rPr lang="en-US" sz="1600" dirty="0">
                <a:latin typeface="Arial" charset="0"/>
                <a:ea typeface="Arial" charset="0"/>
                <a:cs typeface="Arial" charset="0"/>
              </a:rPr>
              <a:t> is the </a:t>
            </a:r>
            <a:r>
              <a:rPr lang="en-US" sz="1600" dirty="0" err="1">
                <a:latin typeface="Arial" charset="0"/>
                <a:ea typeface="Arial" charset="0"/>
                <a:cs typeface="Arial" charset="0"/>
              </a:rPr>
              <a:t>pairplot</a:t>
            </a:r>
            <a:r>
              <a:rPr lang="en-US" sz="1600" dirty="0">
                <a:latin typeface="Arial" charset="0"/>
                <a:ea typeface="Arial" charset="0"/>
                <a:cs typeface="Arial" charset="0"/>
              </a:rPr>
              <a:t>.</a:t>
            </a:r>
          </a:p>
          <a:p>
            <a:pPr marL="171450" indent="-171450">
              <a:buFont typeface="Arial" charset="0"/>
              <a:buChar char="•"/>
            </a:pPr>
            <a:r>
              <a:rPr lang="en-US" sz="1600" dirty="0">
                <a:latin typeface="Arial" charset="0"/>
                <a:ea typeface="Arial" charset="0"/>
                <a:cs typeface="Arial" charset="0"/>
              </a:rPr>
              <a:t>This looks at the pairwise comparison </a:t>
            </a:r>
            <a:r>
              <a:rPr lang="en-US" sz="1600" baseline="0" dirty="0">
                <a:latin typeface="Arial" charset="0"/>
                <a:ea typeface="Arial" charset="0"/>
                <a:cs typeface="Arial" charset="0"/>
              </a:rPr>
              <a:t>of the columns in a given </a:t>
            </a:r>
            <a:r>
              <a:rPr lang="en-US" sz="1600" baseline="0" dirty="0" err="1">
                <a:latin typeface="Arial" charset="0"/>
                <a:ea typeface="Arial" charset="0"/>
                <a:cs typeface="Arial" charset="0"/>
              </a:rPr>
              <a:t>dataframe</a:t>
            </a:r>
            <a:r>
              <a:rPr lang="en-US" sz="1600" baseline="0" dirty="0">
                <a:latin typeface="Arial" charset="0"/>
                <a:ea typeface="Arial" charset="0"/>
                <a:cs typeface="Arial" charset="0"/>
              </a:rPr>
              <a:t>.</a:t>
            </a:r>
          </a:p>
          <a:p>
            <a:pPr marL="171450" indent="-171450">
              <a:buFont typeface="Arial" charset="0"/>
              <a:buChar char="•"/>
            </a:pPr>
            <a:endParaRPr sz="1600" dirty="0">
              <a:latin typeface="Arial" charset="0"/>
              <a:ea typeface="Arial" charset="0"/>
              <a:cs typeface="Arial" charset="0"/>
            </a:endParaRPr>
          </a:p>
        </p:txBody>
      </p:sp>
    </p:spTree>
    <p:extLst>
      <p:ext uri="{BB962C8B-B14F-4D97-AF65-F5344CB8AC3E}">
        <p14:creationId xmlns:p14="http://schemas.microsoft.com/office/powerpoint/2010/main" val="17896476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71450" indent="-171450">
              <a:buFont typeface="Arial" charset="0"/>
              <a:buChar char="•"/>
            </a:pPr>
            <a:r>
              <a:rPr lang="en-US" sz="1600" dirty="0">
                <a:latin typeface="Arial" charset="0"/>
                <a:ea typeface="Arial" charset="0"/>
                <a:cs typeface="Arial" charset="0"/>
              </a:rPr>
              <a:t>Focus</a:t>
            </a:r>
            <a:r>
              <a:rPr lang="en-US" sz="1600" baseline="0" dirty="0">
                <a:latin typeface="Arial" charset="0"/>
                <a:ea typeface="Arial" charset="0"/>
                <a:cs typeface="Arial" charset="0"/>
              </a:rPr>
              <a:t> on the diagonal, it’s the histograms of the features.</a:t>
            </a:r>
          </a:p>
          <a:p>
            <a:pPr marL="171450" indent="-171450">
              <a:buFont typeface="Arial" charset="0"/>
              <a:buChar char="•"/>
            </a:pPr>
            <a:r>
              <a:rPr lang="en-US" sz="1600" baseline="0" dirty="0">
                <a:latin typeface="Arial" charset="0"/>
                <a:ea typeface="Arial" charset="0"/>
                <a:cs typeface="Arial" charset="0"/>
              </a:rPr>
              <a:t>And the off-diagonal plots are scatter plots.</a:t>
            </a:r>
          </a:p>
          <a:p>
            <a:pPr marL="171450" indent="-171450">
              <a:buFont typeface="Arial" charset="0"/>
              <a:buChar char="•"/>
            </a:pPr>
            <a:r>
              <a:rPr lang="en-US" sz="1600" baseline="0" dirty="0">
                <a:latin typeface="Arial" charset="0"/>
                <a:ea typeface="Arial" charset="0"/>
                <a:cs typeface="Arial" charset="0"/>
              </a:rPr>
              <a:t>Note that it’s color coded by “species” as specified in the function call.</a:t>
            </a:r>
          </a:p>
          <a:p>
            <a:pPr marL="171450" indent="-171450">
              <a:buFont typeface="Arial" charset="0"/>
              <a:buChar char="•"/>
            </a:pPr>
            <a:r>
              <a:rPr lang="en-US" sz="1600" baseline="0" dirty="0">
                <a:latin typeface="Arial" charset="0"/>
                <a:ea typeface="Arial" charset="0"/>
                <a:cs typeface="Arial" charset="0"/>
              </a:rPr>
              <a:t>It’s very useful for data exploration.</a:t>
            </a:r>
            <a:endParaRPr sz="1600" dirty="0">
              <a:latin typeface="Arial" charset="0"/>
              <a:ea typeface="Arial" charset="0"/>
              <a:cs typeface="Arial" charset="0"/>
            </a:endParaRPr>
          </a:p>
        </p:txBody>
      </p:sp>
    </p:spTree>
    <p:extLst>
      <p:ext uri="{BB962C8B-B14F-4D97-AF65-F5344CB8AC3E}">
        <p14:creationId xmlns:p14="http://schemas.microsoft.com/office/powerpoint/2010/main" val="18223057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0" name="Shape 2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extLst>
      <p:ext uri="{BB962C8B-B14F-4D97-AF65-F5344CB8AC3E}">
        <p14:creationId xmlns:p14="http://schemas.microsoft.com/office/powerpoint/2010/main" val="1664786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body">
    <p:spTree>
      <p:nvGrpSpPr>
        <p:cNvPr id="1" name="Shape 13"/>
        <p:cNvGrpSpPr/>
        <p:nvPr/>
      </p:nvGrpSpPr>
      <p:grpSpPr>
        <a:xfrm>
          <a:off x="0" y="0"/>
          <a:ext cx="0" cy="0"/>
          <a:chOff x="0" y="0"/>
          <a:chExt cx="0" cy="0"/>
        </a:xfrm>
      </p:grpSpPr>
      <p:sp>
        <p:nvSpPr>
          <p:cNvPr id="2" name="Shape 99"/>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 name="Shape 106"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48"/>
        <p:cNvGrpSpPr/>
        <p:nvPr/>
      </p:nvGrpSpPr>
      <p:grpSpPr>
        <a:xfrm>
          <a:off x="0" y="0"/>
          <a:ext cx="0" cy="0"/>
          <a:chOff x="0" y="0"/>
          <a:chExt cx="0" cy="0"/>
        </a:xfrm>
      </p:grpSpPr>
      <p:sp>
        <p:nvSpPr>
          <p:cNvPr id="3" name="Shape 210"/>
          <p:cNvSpPr/>
          <p:nvPr userDrawn="1"/>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 name="Shape 212"/>
          <p:cNvSpPr/>
          <p:nvPr userDrawn="1"/>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 name="Shape 213"/>
          <p:cNvSpPr/>
          <p:nvPr userDrawn="1"/>
        </p:nvSpPr>
        <p:spPr>
          <a:xfrm>
            <a:off x="0" y="0"/>
            <a:ext cx="3048000" cy="118200"/>
          </a:xfrm>
          <a:prstGeom prst="rect">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7" name="Shape 214"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8" name="Shape 215"/>
          <p:cNvSpPr txBox="1">
            <a:spLocks/>
          </p:cNvSpPr>
          <p:nvPr userDrawn="1"/>
        </p:nvSpPr>
        <p:spPr>
          <a:xfrm>
            <a:off x="1038875" y="874125"/>
            <a:ext cx="6703800" cy="84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3600">
                <a:solidFill>
                  <a:srgbClr val="3A9ED9"/>
                </a:solidFill>
                <a:latin typeface="Source Code Pro"/>
                <a:ea typeface="Source Code Pro"/>
                <a:cs typeface="Source Code Pro"/>
                <a:sym typeface="Source Code Pro"/>
              </a:rPr>
              <a:t>/ headline goes here /</a:t>
            </a:r>
          </a:p>
        </p:txBody>
      </p:sp>
      <p:sp>
        <p:nvSpPr>
          <p:cNvPr id="9" name="Shape 216"/>
          <p:cNvSpPr txBox="1">
            <a:spLocks/>
          </p:cNvSpPr>
          <p:nvPr userDrawn="1"/>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chemeClr val="lt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Shape 48"/>
        <p:cNvGrpSpPr/>
        <p:nvPr/>
      </p:nvGrpSpPr>
      <p:grpSpPr>
        <a:xfrm>
          <a:off x="0" y="0"/>
          <a:ext cx="0" cy="0"/>
          <a:chOff x="0" y="0"/>
          <a:chExt cx="0" cy="0"/>
        </a:xfrm>
      </p:grpSpPr>
      <p:sp>
        <p:nvSpPr>
          <p:cNvPr id="10" name="Shape 221"/>
          <p:cNvSpPr/>
          <p:nvPr userDrawn="1"/>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223"/>
          <p:cNvSpPr/>
          <p:nvPr userDrawn="1"/>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224"/>
          <p:cNvSpPr/>
          <p:nvPr userDrawn="1"/>
        </p:nvSpPr>
        <p:spPr>
          <a:xfrm>
            <a:off x="0" y="0"/>
            <a:ext cx="3048000" cy="1323900"/>
          </a:xfrm>
          <a:prstGeom prst="rect">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4" name="Shape 225"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15" name="Shape 226"/>
          <p:cNvSpPr txBox="1">
            <a:spLocks/>
          </p:cNvSpPr>
          <p:nvPr userDrawn="1"/>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chemeClr val="lt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
        <p:nvSpPr>
          <p:cNvPr id="16" name="Shape 227"/>
          <p:cNvSpPr txBox="1">
            <a:spLocks/>
          </p:cNvSpPr>
          <p:nvPr userDrawn="1"/>
        </p:nvSpPr>
        <p:spPr>
          <a:xfrm>
            <a:off x="2666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rgbClr val="FFFFFF"/>
                </a:solidFill>
                <a:latin typeface="Source Code Pro"/>
                <a:ea typeface="Source Code Pro"/>
                <a:cs typeface="Source Code Pro"/>
                <a:sym typeface="Source Code Pro"/>
              </a:rPr>
              <a:t>Section </a:t>
            </a:r>
          </a:p>
          <a:p>
            <a:pPr>
              <a:buSzPct val="25000"/>
              <a:buFont typeface="Source Code Pro"/>
              <a:buNone/>
            </a:pPr>
            <a:r>
              <a:rPr lang="en" sz="2400">
                <a:solidFill>
                  <a:srgbClr val="FFFFFF"/>
                </a:solidFill>
                <a:latin typeface="Source Code Pro"/>
                <a:ea typeface="Source Code Pro"/>
                <a:cs typeface="Source Code Pro"/>
                <a:sym typeface="Source Code Pro"/>
              </a:rPr>
              <a:t>001</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Shape 48"/>
        <p:cNvGrpSpPr/>
        <p:nvPr/>
      </p:nvGrpSpPr>
      <p:grpSpPr>
        <a:xfrm>
          <a:off x="0" y="0"/>
          <a:ext cx="0" cy="0"/>
          <a:chOff x="0" y="0"/>
          <a:chExt cx="0" cy="0"/>
        </a:xfrm>
      </p:grpSpPr>
      <p:sp>
        <p:nvSpPr>
          <p:cNvPr id="9" name="Shape 232"/>
          <p:cNvSpPr/>
          <p:nvPr userDrawn="1"/>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234"/>
          <p:cNvSpPr/>
          <p:nvPr userDrawn="1"/>
        </p:nvSpPr>
        <p:spPr>
          <a:xfrm>
            <a:off x="3048000" y="0"/>
            <a:ext cx="3048000" cy="1323900"/>
          </a:xfrm>
          <a:prstGeom prst="rect">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235"/>
          <p:cNvSpPr/>
          <p:nvPr userDrawn="1"/>
        </p:nvSpPr>
        <p:spPr>
          <a:xfrm>
            <a:off x="0" y="0"/>
            <a:ext cx="3048000" cy="118200"/>
          </a:xfrm>
          <a:prstGeom prst="rect">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 name="Shape 236"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21" name="Shape 237"/>
          <p:cNvSpPr txBox="1">
            <a:spLocks/>
          </p:cNvSpPr>
          <p:nvPr userDrawn="1"/>
        </p:nvSpPr>
        <p:spPr>
          <a:xfrm>
            <a:off x="332105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rgbClr val="FFFFFF"/>
                </a:solidFill>
                <a:latin typeface="Source Code Pro"/>
                <a:ea typeface="Source Code Pro"/>
                <a:cs typeface="Source Code Pro"/>
                <a:sym typeface="Source Code Pro"/>
              </a:rPr>
              <a:t>Section </a:t>
            </a:r>
          </a:p>
          <a:p>
            <a:pPr>
              <a:buSzPct val="25000"/>
              <a:buFont typeface="Source Code Pro"/>
              <a:buNone/>
            </a:pPr>
            <a:r>
              <a:rPr lang="en" sz="2400">
                <a:solidFill>
                  <a:srgbClr val="FFFFFF"/>
                </a:solidFill>
                <a:latin typeface="Source Code Pro"/>
                <a:ea typeface="Source Code Pro"/>
                <a:cs typeface="Source Code Pro"/>
                <a:sym typeface="Source Code Pro"/>
              </a:rPr>
              <a:t>002</a:t>
            </a:r>
          </a:p>
        </p:txBody>
      </p:sp>
      <p:sp>
        <p:nvSpPr>
          <p:cNvPr id="22" name="Shape 238"/>
          <p:cNvSpPr txBox="1">
            <a:spLocks/>
          </p:cNvSpPr>
          <p:nvPr userDrawn="1"/>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chemeClr val="lt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Shape 48"/>
        <p:cNvGrpSpPr/>
        <p:nvPr/>
      </p:nvGrpSpPr>
      <p:grpSpPr>
        <a:xfrm>
          <a:off x="0" y="0"/>
          <a:ext cx="0" cy="0"/>
          <a:chOff x="0" y="0"/>
          <a:chExt cx="0" cy="0"/>
        </a:xfrm>
      </p:grpSpPr>
      <p:sp>
        <p:nvSpPr>
          <p:cNvPr id="9" name="Shape 243"/>
          <p:cNvSpPr/>
          <p:nvPr userDrawn="1"/>
        </p:nvSpPr>
        <p:spPr>
          <a:xfrm>
            <a:off x="6096000" y="0"/>
            <a:ext cx="3048000" cy="1323900"/>
          </a:xfrm>
          <a:prstGeom prst="rect">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245"/>
          <p:cNvSpPr/>
          <p:nvPr userDrawn="1"/>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246"/>
          <p:cNvSpPr/>
          <p:nvPr userDrawn="1"/>
        </p:nvSpPr>
        <p:spPr>
          <a:xfrm>
            <a:off x="0" y="0"/>
            <a:ext cx="3048000" cy="118200"/>
          </a:xfrm>
          <a:prstGeom prst="rect">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0" name="Shape 247"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21" name="Shape 248"/>
          <p:cNvSpPr txBox="1">
            <a:spLocks/>
          </p:cNvSpPr>
          <p:nvPr userDrawn="1"/>
        </p:nvSpPr>
        <p:spPr>
          <a:xfrm>
            <a:off x="6319900" y="170500"/>
            <a:ext cx="2415300" cy="966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rgbClr val="FFFFFF"/>
                </a:solidFill>
                <a:latin typeface="Source Code Pro"/>
                <a:ea typeface="Source Code Pro"/>
                <a:cs typeface="Source Code Pro"/>
                <a:sym typeface="Source Code Pro"/>
              </a:rPr>
              <a:t>Section </a:t>
            </a:r>
          </a:p>
          <a:p>
            <a:pPr>
              <a:buSzPct val="25000"/>
              <a:buFont typeface="Source Code Pro"/>
              <a:buNone/>
            </a:pPr>
            <a:r>
              <a:rPr lang="en" sz="2400">
                <a:solidFill>
                  <a:srgbClr val="FFFFFF"/>
                </a:solidFill>
                <a:latin typeface="Source Code Pro"/>
                <a:ea typeface="Source Code Pro"/>
                <a:cs typeface="Source Code Pro"/>
                <a:sym typeface="Source Code Pro"/>
              </a:rPr>
              <a:t>003</a:t>
            </a:r>
          </a:p>
        </p:txBody>
      </p:sp>
      <p:sp>
        <p:nvSpPr>
          <p:cNvPr id="22" name="Shape 249"/>
          <p:cNvSpPr txBox="1">
            <a:spLocks/>
          </p:cNvSpPr>
          <p:nvPr userDrawn="1"/>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chemeClr val="lt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Shape 48"/>
        <p:cNvGrpSpPr/>
        <p:nvPr/>
      </p:nvGrpSpPr>
      <p:grpSpPr>
        <a:xfrm>
          <a:off x="0" y="0"/>
          <a:ext cx="0" cy="0"/>
          <a:chOff x="0" y="0"/>
          <a:chExt cx="0" cy="0"/>
        </a:xfrm>
      </p:grpSpPr>
      <p:sp>
        <p:nvSpPr>
          <p:cNvPr id="8" name="Shape 254"/>
          <p:cNvSpPr txBox="1">
            <a:spLocks noGrp="1"/>
          </p:cNvSpPr>
          <p:nvPr>
            <p:ph type="title"/>
          </p:nvPr>
        </p:nvSpPr>
        <p:spPr>
          <a:xfrm>
            <a:off x="464100" y="1644150"/>
            <a:ext cx="4900499" cy="127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 sz="6000" b="1" i="0" u="none" strike="noStrike" cap="none">
                <a:solidFill>
                  <a:srgbClr val="ED0096"/>
                </a:solidFill>
                <a:latin typeface="Source Code Pro"/>
                <a:ea typeface="Source Code Pro"/>
                <a:cs typeface="Source Code Pro"/>
                <a:sym typeface="Source Code Pro"/>
              </a:rPr>
              <a:t>Questions?</a:t>
            </a:r>
          </a:p>
        </p:txBody>
      </p:sp>
      <p:pic>
        <p:nvPicPr>
          <p:cNvPr id="10" name="Shape 255"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cxnSp>
        <p:nvCxnSpPr>
          <p:cNvPr id="11" name="Shape 256"/>
          <p:cNvCxnSpPr/>
          <p:nvPr userDrawn="1"/>
        </p:nvCxnSpPr>
        <p:spPr>
          <a:xfrm>
            <a:off x="0" y="3082200"/>
            <a:ext cx="5322899" cy="0"/>
          </a:xfrm>
          <a:prstGeom prst="straightConnector1">
            <a:avLst/>
          </a:prstGeom>
          <a:noFill/>
          <a:ln w="19050" cap="flat" cmpd="sng">
            <a:solidFill>
              <a:srgbClr val="ED0096"/>
            </a:solidFill>
            <a:prstDash val="solid"/>
            <a:round/>
            <a:headEnd type="none" w="med" len="med"/>
            <a:tailEnd type="none" w="med" len="med"/>
          </a:ln>
        </p:spPr>
      </p:cxnSp>
      <p:sp>
        <p:nvSpPr>
          <p:cNvPr id="12" name="Shape 257"/>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1pPr>
            <a:lvl2pPr marL="457200" marR="0" lvl="1"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2pPr>
            <a:lvl3pPr marL="914400" marR="0" lvl="2"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3pPr>
            <a:lvl4pPr marL="1371600" marR="0" lvl="3"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4pPr>
            <a:lvl5pPr marL="1828800" marR="0" lvl="4"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5pPr>
            <a:lvl6pPr marL="2286000" marR="0" lvl="5"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6pPr>
            <a:lvl7pPr marL="2743200" marR="0" lvl="6"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7pPr>
            <a:lvl8pPr marL="3200400" marR="0" lvl="7"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8pPr>
            <a:lvl9pPr marL="3657600" marR="0" lvl="8" indent="0" algn="ctr" rtl="0">
              <a:lnSpc>
                <a:spcPct val="100000"/>
              </a:lnSpc>
              <a:spcBef>
                <a:spcPts val="0"/>
              </a:spcBef>
              <a:spcAft>
                <a:spcPts val="0"/>
              </a:spcAft>
              <a:buClr>
                <a:schemeClr val="lt2"/>
              </a:buClr>
              <a:buFont typeface="Arial"/>
              <a:buNone/>
              <a:defRPr sz="2800" b="0" i="0" u="none" strike="noStrike" cap="none">
                <a:solidFill>
                  <a:schemeClr val="lt2"/>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‹nº›</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25872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14619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248531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009230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318278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Shape 13"/>
        <p:cNvGrpSpPr/>
        <p:nvPr/>
      </p:nvGrpSpPr>
      <p:grpSpPr>
        <a:xfrm>
          <a:off x="0" y="0"/>
          <a:ext cx="0" cy="0"/>
          <a:chOff x="0" y="0"/>
          <a:chExt cx="0" cy="0"/>
        </a:xfrm>
      </p:grpSpPr>
      <p:sp>
        <p:nvSpPr>
          <p:cNvPr id="7" name="Shape 99"/>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 name="Shape 98"/>
          <p:cNvCxnSpPr/>
          <p:nvPr userDrawn="1"/>
        </p:nvCxnSpPr>
        <p:spPr>
          <a:xfrm>
            <a:off x="0" y="1024800"/>
            <a:ext cx="4178099" cy="0"/>
          </a:xfrm>
          <a:prstGeom prst="straightConnector1">
            <a:avLst/>
          </a:prstGeom>
          <a:noFill/>
          <a:ln w="19050" cap="flat" cmpd="sng">
            <a:solidFill>
              <a:srgbClr val="3A9ED9"/>
            </a:solidFill>
            <a:prstDash val="solid"/>
            <a:round/>
            <a:headEnd type="none" w="med" len="med"/>
            <a:tailEnd type="none" w="med" len="med"/>
          </a:ln>
        </p:spPr>
      </p:cxnSp>
      <p:pic>
        <p:nvPicPr>
          <p:cNvPr id="9" name="Shape 106"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2" name="Title 1"/>
          <p:cNvSpPr>
            <a:spLocks noGrp="1"/>
          </p:cNvSpPr>
          <p:nvPr>
            <p:ph type="title" hasCustomPrompt="1"/>
          </p:nvPr>
        </p:nvSpPr>
        <p:spPr>
          <a:xfrm>
            <a:off x="311700" y="192126"/>
            <a:ext cx="7766550" cy="690525"/>
          </a:xfrm>
          <a:prstGeom prst="rect">
            <a:avLst/>
          </a:prstGeom>
        </p:spPr>
        <p:txBody>
          <a:bodyPr/>
          <a:lstStyle>
            <a:lvl1pPr>
              <a:buSzPct val="25000"/>
              <a:buFont typeface="Source Code Pro"/>
              <a:buNone/>
              <a:defRPr sz="2800" baseline="0"/>
            </a:lvl1pPr>
          </a:lstStyle>
          <a:p>
            <a:pPr>
              <a:buSzPct val="25000"/>
              <a:buFont typeface="Source Code Pro"/>
              <a:buNone/>
            </a:pPr>
            <a:r>
              <a:rPr lang="en-US" b="1" dirty="0">
                <a:solidFill>
                  <a:srgbClr val="3A9ED9"/>
                </a:solidFill>
                <a:latin typeface="Source Code Pro"/>
                <a:ea typeface="Source Code Pro"/>
                <a:cs typeface="Source Code Pro"/>
                <a:sym typeface="Source Code Pro"/>
              </a:rPr>
              <a:t>Title</a:t>
            </a:r>
            <a:endParaRPr lang="en" b="1" dirty="0">
              <a:solidFill>
                <a:srgbClr val="3A9ED9"/>
              </a:solidFill>
              <a:latin typeface="Source Code Pro"/>
              <a:ea typeface="Source Code Pro"/>
              <a:cs typeface="Source Code Pro"/>
              <a:sym typeface="Source Code Pro"/>
            </a:endParaRPr>
          </a:p>
        </p:txBody>
      </p:sp>
      <p:sp>
        <p:nvSpPr>
          <p:cNvPr id="4" name="Text Placeholder 3"/>
          <p:cNvSpPr>
            <a:spLocks noGrp="1"/>
          </p:cNvSpPr>
          <p:nvPr>
            <p:ph type="body" sz="quarter" idx="10" hasCustomPrompt="1"/>
          </p:nvPr>
        </p:nvSpPr>
        <p:spPr>
          <a:xfrm>
            <a:off x="311700" y="1295930"/>
            <a:ext cx="8527498" cy="3542769"/>
          </a:xfrm>
          <a:prstGeom prst="rect">
            <a:avLst/>
          </a:prstGeom>
        </p:spPr>
        <p:txBody>
          <a:bodyPr/>
          <a:lstStyle>
            <a:lvl1pPr marL="457200" marR="0" indent="-381000" algn="l" rtl="0">
              <a:lnSpc>
                <a:spcPct val="115000"/>
              </a:lnSpc>
              <a:spcBef>
                <a:spcPts val="0"/>
              </a:spcBef>
              <a:spcAft>
                <a:spcPts val="0"/>
              </a:spcAft>
              <a:buClr>
                <a:srgbClr val="434343"/>
              </a:buClr>
              <a:buSzPct val="100000"/>
              <a:buFont typeface="Calibri"/>
              <a:buChar char="●"/>
              <a:defRPr sz="1400"/>
            </a:lvl1pPr>
          </a:lstStyle>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100000"/>
              <a:buFont typeface="Calibri"/>
              <a:buChar char="●"/>
            </a:pPr>
            <a:r>
              <a:rPr lang="en" sz="2400" b="0" i="0" u="none" strike="noStrike" cap="none" dirty="0">
                <a:solidFill>
                  <a:srgbClr val="434343"/>
                </a:solidFill>
                <a:latin typeface="Calibri"/>
                <a:ea typeface="Calibri"/>
                <a:cs typeface="Calibri"/>
                <a:sym typeface="Calibri"/>
              </a:rPr>
              <a:t>Bullet point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723929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594733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2094171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627027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540234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954184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01D69-A501-704B-80CB-1B3152437FD0}" type="slidenum">
              <a:rPr lang="en-US" smtClean="0"/>
              <a:pPr/>
              <a:t>‹nº›</a:t>
            </a:fld>
            <a:endParaRPr lang="en-US"/>
          </a:p>
        </p:txBody>
      </p:sp>
    </p:spTree>
    <p:extLst>
      <p:ext uri="{BB962C8B-B14F-4D97-AF65-F5344CB8AC3E}">
        <p14:creationId xmlns:p14="http://schemas.microsoft.com/office/powerpoint/2010/main" val="1711860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11" name="Picture 10" descr="StackedISWhite.png"/>
          <p:cNvPicPr>
            <a:picLocks noChangeAspect="1"/>
          </p:cNvPicPr>
          <p:nvPr/>
        </p:nvPicPr>
        <p:blipFill>
          <a:blip r:embed="rId3"/>
          <a:stretch>
            <a:fillRect/>
          </a:stretch>
        </p:blipFill>
        <p:spPr>
          <a:xfrm>
            <a:off x="462619" y="399798"/>
            <a:ext cx="1230751" cy="1157248"/>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19394" y="225843"/>
            <a:ext cx="1406758" cy="1153858"/>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Rectangle 29"/>
          <p:cNvSpPr/>
          <p:nvPr/>
        </p:nvSpPr>
        <p:spPr>
          <a:xfrm>
            <a:off x="0" y="4766102"/>
            <a:ext cx="9144000" cy="384048"/>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
        <p:nvSpPr>
          <p:cNvPr id="33" name="Slide Number Placeholder 5"/>
          <p:cNvSpPr>
            <a:spLocks noGrp="1"/>
          </p:cNvSpPr>
          <p:nvPr>
            <p:ph type="sldNum" sz="quarter" idx="4"/>
          </p:nvPr>
        </p:nvSpPr>
        <p:spPr>
          <a:xfrm>
            <a:off x="8743950" y="4813471"/>
            <a:ext cx="262001" cy="247085"/>
          </a:xfrm>
          <a:prstGeom prst="rect">
            <a:avLst/>
          </a:prstGeom>
        </p:spPr>
        <p:txBody>
          <a:bodyPr vert="horz" lIns="0" tIns="0" rIns="0" bIns="0" rtlCol="0" anchor="ctr"/>
          <a:lstStyle>
            <a:lvl1pPr algn="r">
              <a:defRPr sz="800">
                <a:solidFill>
                  <a:schemeClr val="bg1"/>
                </a:solidFill>
                <a:latin typeface="+mn-lt"/>
                <a:cs typeface="Intel Clear Light" panose="020B0404020203020204" pitchFamily="34" charset="0"/>
              </a:defRPr>
            </a:lvl1pPr>
          </a:lstStyle>
          <a:p>
            <a:fld id="{EE2556C5-CE8C-6547-B838-EA80C61A4AF7}" type="slidenum">
              <a:rPr lang="en-US" smtClean="0"/>
              <a:pPr/>
              <a:t>‹nº›</a:t>
            </a:fld>
            <a:endParaRPr lang="en-US" dirty="0"/>
          </a:p>
        </p:txBody>
      </p:sp>
      <p:pic>
        <p:nvPicPr>
          <p:cNvPr id="58" name="Picture 57" descr="StackedISWhite.png"/>
          <p:cNvPicPr>
            <a:picLocks noChangeAspect="1"/>
          </p:cNvPicPr>
          <p:nvPr/>
        </p:nvPicPr>
        <p:blipFill>
          <a:blip r:embed="rId3"/>
          <a:stretch>
            <a:fillRect/>
          </a:stretch>
        </p:blipFill>
        <p:spPr>
          <a:xfrm>
            <a:off x="8294375" y="4805888"/>
            <a:ext cx="314741" cy="295944"/>
          </a:xfrm>
          <a:prstGeom prst="rect">
            <a:avLst/>
          </a:prstGeom>
        </p:spPr>
      </p:pic>
      <p:cxnSp>
        <p:nvCxnSpPr>
          <p:cNvPr id="74" name="Straight Connector 73"/>
          <p:cNvCxnSpPr/>
          <p:nvPr/>
        </p:nvCxnSpPr>
        <p:spPr>
          <a:xfrm rot="5400000">
            <a:off x="8588375" y="4956176"/>
            <a:ext cx="285753"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‹nº›</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lvl2pPr>
            <a:lvl3pPr>
              <a:defRPr sz="1800"/>
            </a:lvl3pPr>
            <a:lvl4pPr>
              <a:defRPr sz="1600"/>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20"/>
        <p:cNvGrpSpPr/>
        <p:nvPr/>
      </p:nvGrpSpPr>
      <p:grpSpPr>
        <a:xfrm>
          <a:off x="0" y="0"/>
          <a:ext cx="0" cy="0"/>
          <a:chOff x="0" y="0"/>
          <a:chExt cx="0" cy="0"/>
        </a:xfrm>
      </p:grpSpPr>
      <p:sp>
        <p:nvSpPr>
          <p:cNvPr id="6" name="Shape 113"/>
          <p:cNvSpPr txBox="1">
            <a:spLocks noGrp="1"/>
          </p:cNvSpPr>
          <p:nvPr>
            <p:ph type="title"/>
          </p:nvPr>
        </p:nvSpPr>
        <p:spPr>
          <a:xfrm>
            <a:off x="1028550" y="1135100"/>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 sz="1800" b="1" i="0" u="none" strike="noStrike" cap="none" dirty="0">
                <a:solidFill>
                  <a:srgbClr val="3A9ED9"/>
                </a:solidFill>
                <a:latin typeface="Source Code Pro"/>
                <a:ea typeface="Source Code Pro"/>
                <a:cs typeface="Source Code Pro"/>
                <a:sym typeface="Source Code Pro"/>
              </a:rPr>
              <a:t>Heading</a:t>
            </a:r>
          </a:p>
        </p:txBody>
      </p:sp>
      <p:sp>
        <p:nvSpPr>
          <p:cNvPr id="7" name="Shape 114"/>
          <p:cNvSpPr txBox="1">
            <a:spLocks noGrp="1"/>
          </p:cNvSpPr>
          <p:nvPr>
            <p:ph type="body" idx="1"/>
          </p:nvPr>
        </p:nvSpPr>
        <p:spPr>
          <a:xfrm>
            <a:off x="9121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pic>
        <p:nvPicPr>
          <p:cNvPr id="8" name="Shape 115"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cxnSp>
        <p:nvCxnSpPr>
          <p:cNvPr id="9" name="Shape 116"/>
          <p:cNvCxnSpPr/>
          <p:nvPr userDrawn="1"/>
        </p:nvCxnSpPr>
        <p:spPr>
          <a:xfrm>
            <a:off x="959550" y="1701550"/>
            <a:ext cx="1951199" cy="0"/>
          </a:xfrm>
          <a:prstGeom prst="straightConnector1">
            <a:avLst/>
          </a:prstGeom>
          <a:noFill/>
          <a:ln w="19050" cap="flat" cmpd="sng">
            <a:solidFill>
              <a:srgbClr val="3A9ED9"/>
            </a:solidFill>
            <a:prstDash val="solid"/>
            <a:round/>
            <a:headEnd type="none" w="med" len="med"/>
            <a:tailEnd type="none" w="med" len="med"/>
          </a:ln>
        </p:spPr>
      </p:cxnSp>
      <p:sp>
        <p:nvSpPr>
          <p:cNvPr id="10" name="Shape 117"/>
          <p:cNvSpPr txBox="1">
            <a:spLocks/>
          </p:cNvSpPr>
          <p:nvPr userDrawn="1"/>
        </p:nvSpPr>
        <p:spPr>
          <a:xfrm>
            <a:off x="360720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SzPct val="25000"/>
              <a:buFont typeface="Source Code Pro"/>
              <a:buNone/>
            </a:pPr>
            <a:r>
              <a:rPr lang="en" sz="1800" b="1" dirty="0">
                <a:solidFill>
                  <a:srgbClr val="ED0096"/>
                </a:solidFill>
                <a:latin typeface="Source Code Pro"/>
                <a:ea typeface="Source Code Pro"/>
                <a:cs typeface="Source Code Pro"/>
                <a:sym typeface="Source Code Pro"/>
              </a:rPr>
              <a:t>Heading</a:t>
            </a:r>
          </a:p>
        </p:txBody>
      </p:sp>
      <p:sp>
        <p:nvSpPr>
          <p:cNvPr id="11" name="Shape 118"/>
          <p:cNvSpPr txBox="1">
            <a:spLocks noGrp="1"/>
          </p:cNvSpPr>
          <p:nvPr>
            <p:ph type="body" idx="10"/>
          </p:nvPr>
        </p:nvSpPr>
        <p:spPr>
          <a:xfrm>
            <a:off x="349080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cxnSp>
        <p:nvCxnSpPr>
          <p:cNvPr id="12" name="Shape 119"/>
          <p:cNvCxnSpPr/>
          <p:nvPr userDrawn="1"/>
        </p:nvCxnSpPr>
        <p:spPr>
          <a:xfrm>
            <a:off x="3538200" y="1701550"/>
            <a:ext cx="1951199" cy="0"/>
          </a:xfrm>
          <a:prstGeom prst="straightConnector1">
            <a:avLst/>
          </a:prstGeom>
          <a:noFill/>
          <a:ln w="19050" cap="flat" cmpd="sng">
            <a:solidFill>
              <a:srgbClr val="ED0096"/>
            </a:solidFill>
            <a:prstDash val="solid"/>
            <a:round/>
            <a:headEnd type="none" w="med" len="med"/>
            <a:tailEnd type="none" w="med" len="med"/>
          </a:ln>
        </p:spPr>
      </p:cxnSp>
      <p:sp>
        <p:nvSpPr>
          <p:cNvPr id="13" name="Shape 120"/>
          <p:cNvSpPr txBox="1">
            <a:spLocks/>
          </p:cNvSpPr>
          <p:nvPr userDrawn="1"/>
        </p:nvSpPr>
        <p:spPr>
          <a:xfrm>
            <a:off x="6302250" y="1135100"/>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4" name="Shape 121"/>
          <p:cNvSpPr txBox="1">
            <a:spLocks noGrp="1"/>
          </p:cNvSpPr>
          <p:nvPr>
            <p:ph type="body" idx="11"/>
          </p:nvPr>
        </p:nvSpPr>
        <p:spPr>
          <a:xfrm>
            <a:off x="6185850" y="1981550"/>
            <a:ext cx="2045999" cy="1700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cxnSp>
        <p:nvCxnSpPr>
          <p:cNvPr id="15" name="Shape 122"/>
          <p:cNvCxnSpPr/>
          <p:nvPr userDrawn="1"/>
        </p:nvCxnSpPr>
        <p:spPr>
          <a:xfrm>
            <a:off x="6233250" y="1701550"/>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6" name="Shape 123"/>
          <p:cNvCxnSpPr/>
          <p:nvPr userDrawn="1"/>
        </p:nvCxnSpPr>
        <p:spPr>
          <a:xfrm>
            <a:off x="959550" y="3763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7" name="Shape 124"/>
          <p:cNvCxnSpPr/>
          <p:nvPr userDrawn="1"/>
        </p:nvCxnSpPr>
        <p:spPr>
          <a:xfrm>
            <a:off x="3538200" y="3763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8" name="Shape 125"/>
          <p:cNvCxnSpPr/>
          <p:nvPr userDrawn="1"/>
        </p:nvCxnSpPr>
        <p:spPr>
          <a:xfrm>
            <a:off x="6233250" y="3763075"/>
            <a:ext cx="1951199" cy="0"/>
          </a:xfrm>
          <a:prstGeom prst="straightConnector1">
            <a:avLst/>
          </a:prstGeom>
          <a:noFill/>
          <a:ln w="19050" cap="flat" cmpd="sng">
            <a:solidFill>
              <a:srgbClr val="EF3969"/>
            </a:solidFill>
            <a:prstDash val="solid"/>
            <a:round/>
            <a:headEnd type="none" w="med" len="med"/>
            <a:tailEnd type="none" w="med" len="med"/>
          </a:ln>
        </p:spPr>
      </p:cxnSp>
      <p:sp>
        <p:nvSpPr>
          <p:cNvPr id="19" name="Shape 126"/>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pPr/>
              <a:t>‹nº›</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Drag picture to placeholder or click icon to add</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Drag picture to placeholder or click icon to add</a:t>
            </a:r>
            <a:endParaRPr lang="en-US" sz="1100" dirty="0">
              <a:latin typeface="Arial"/>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pPr/>
              <a:t>‹nº›</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2"/>
                </a:solidFill>
                <a:latin typeface="+mn-lt"/>
                <a:cs typeface="Intel Clear Light" panose="020B0404020203020204" pitchFamily="34" charset="0"/>
              </a:defRPr>
            </a:lvl1pPr>
            <a:lvl2pPr marL="417513" indent="-225425">
              <a:buFont typeface="Lucida Grande"/>
              <a:buChar char="−"/>
              <a:defRPr sz="1200" baseline="0">
                <a:latin typeface="+mn-lt"/>
                <a:cs typeface="Intel Clear" panose="020B0604020203020204" pitchFamily="34" charset="0"/>
              </a:defRPr>
            </a:lvl2pPr>
            <a:lvl3pPr marL="685800" indent="-228600">
              <a:defRPr sz="1200">
                <a:latin typeface="+mn-lt"/>
              </a:defRPr>
            </a:lvl3pPr>
            <a:lvl4pPr>
              <a:defRPr sz="1100">
                <a:latin typeface="+mn-lt"/>
              </a:defRPr>
            </a:lvl4pPr>
            <a:lvl5pP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‹nº›</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2834"/>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8717718" y="4795523"/>
            <a:ext cx="288234" cy="273844"/>
          </a:xfrm>
        </p:spPr>
        <p:txBody>
          <a:bodyPr/>
          <a:lstStyle/>
          <a:p>
            <a:fld id="{EE2556C5-CE8C-6547-B838-EA80C61A4AF7}" type="slidenum">
              <a:rPr lang="en-US" smtClean="0"/>
              <a:pPr/>
              <a:t>‹nº›</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8"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88703"/>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8717718" y="4795523"/>
            <a:ext cx="288234" cy="273844"/>
          </a:xfrm>
        </p:spPr>
        <p:txBody>
          <a:bodyPr/>
          <a:lstStyle/>
          <a:p>
            <a:fld id="{EE2556C5-CE8C-6547-B838-EA80C61A4AF7}" type="slidenum">
              <a:rPr lang="en-US" smtClean="0"/>
              <a:pPr/>
              <a:t>‹nº›</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009487" y="4975795"/>
            <a:ext cx="184666" cy="246221"/>
          </a:xfrm>
          <a:prstGeom prst="rect">
            <a:avLst/>
          </a:prstGeom>
          <a:noFill/>
        </p:spPr>
        <p:txBody>
          <a:bodyPr wrap="none" rtlCol="0">
            <a:spAutoFit/>
          </a:bodyPr>
          <a:lstStyle/>
          <a:p>
            <a:endParaRPr lang="en-US" sz="1000" dirty="0">
              <a:solidFill>
                <a:schemeClr val="tx2"/>
              </a:solidFill>
              <a:cs typeface="Neo Sans Intel"/>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11"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2"/>
            <a:ext cx="4465637" cy="4755616"/>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8725556" y="4795523"/>
            <a:ext cx="280395" cy="273844"/>
          </a:xfrm>
        </p:spPr>
        <p:txBody>
          <a:bodyPr/>
          <a:lstStyle/>
          <a:p>
            <a:fld id="{EE2556C5-CE8C-6547-B838-EA80C61A4AF7}" type="slidenum">
              <a:rPr lang="en-US" smtClean="0"/>
              <a:pPr/>
              <a:t>‹nº›</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‹nº›</a:t>
            </a:fld>
            <a:endParaRPr lang="en-US" dirty="0"/>
          </a:p>
        </p:txBody>
      </p:sp>
      <p:sp>
        <p:nvSpPr>
          <p:cNvPr id="5"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‹nº›</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
        <p:nvSpPr>
          <p:cNvPr id="5"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rgbClr val="F3D54E"/>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25"/>
        <p:cNvGrpSpPr/>
        <p:nvPr/>
      </p:nvGrpSpPr>
      <p:grpSpPr>
        <a:xfrm>
          <a:off x="0" y="0"/>
          <a:ext cx="0" cy="0"/>
          <a:chOff x="0" y="0"/>
          <a:chExt cx="0" cy="0"/>
        </a:xfrm>
      </p:grpSpPr>
      <p:sp>
        <p:nvSpPr>
          <p:cNvPr id="4" name="Shape 131"/>
          <p:cNvSpPr txBox="1">
            <a:spLocks noGrp="1"/>
          </p:cNvSpPr>
          <p:nvPr>
            <p:ph type="title"/>
          </p:nvPr>
        </p:nvSpPr>
        <p:spPr>
          <a:xfrm>
            <a:off x="1028550" y="1917783"/>
            <a:ext cx="1813199" cy="4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 sz="1800" b="1" i="0" u="none" strike="noStrike" cap="none">
                <a:solidFill>
                  <a:srgbClr val="3A9ED9"/>
                </a:solidFill>
                <a:latin typeface="Source Code Pro"/>
                <a:ea typeface="Source Code Pro"/>
                <a:cs typeface="Source Code Pro"/>
                <a:sym typeface="Source Code Pro"/>
              </a:rPr>
              <a:t>Heading</a:t>
            </a:r>
          </a:p>
        </p:txBody>
      </p:sp>
      <p:sp>
        <p:nvSpPr>
          <p:cNvPr id="5" name="Shape 132"/>
          <p:cNvSpPr txBox="1">
            <a:spLocks noGrp="1"/>
          </p:cNvSpPr>
          <p:nvPr>
            <p:ph type="body" idx="1"/>
          </p:nvPr>
        </p:nvSpPr>
        <p:spPr>
          <a:xfrm>
            <a:off x="9121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pic>
        <p:nvPicPr>
          <p:cNvPr id="6" name="Shape 133"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7" name="Shape 134"/>
          <p:cNvSpPr txBox="1">
            <a:spLocks/>
          </p:cNvSpPr>
          <p:nvPr userDrawn="1"/>
        </p:nvSpPr>
        <p:spPr>
          <a:xfrm>
            <a:off x="360720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SzPct val="25000"/>
              <a:buFont typeface="Source Code Pro"/>
              <a:buNone/>
            </a:pPr>
            <a:r>
              <a:rPr lang="en" sz="1800" b="1">
                <a:solidFill>
                  <a:srgbClr val="ED0096"/>
                </a:solidFill>
                <a:latin typeface="Source Code Pro"/>
                <a:ea typeface="Source Code Pro"/>
                <a:cs typeface="Source Code Pro"/>
                <a:sym typeface="Source Code Pro"/>
              </a:rPr>
              <a:t>Heading</a:t>
            </a:r>
          </a:p>
        </p:txBody>
      </p:sp>
      <p:sp>
        <p:nvSpPr>
          <p:cNvPr id="8" name="Shape 135"/>
          <p:cNvSpPr txBox="1">
            <a:spLocks noGrp="1"/>
          </p:cNvSpPr>
          <p:nvPr>
            <p:ph type="body" idx="10"/>
          </p:nvPr>
        </p:nvSpPr>
        <p:spPr>
          <a:xfrm>
            <a:off x="349080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sp>
        <p:nvSpPr>
          <p:cNvPr id="9" name="Shape 136"/>
          <p:cNvSpPr txBox="1">
            <a:spLocks/>
          </p:cNvSpPr>
          <p:nvPr userDrawn="1"/>
        </p:nvSpPr>
        <p:spPr>
          <a:xfrm>
            <a:off x="6302250" y="1917783"/>
            <a:ext cx="1813199" cy="472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lgn="ctr">
              <a:buSzPct val="25000"/>
              <a:buFont typeface="Source Code Pro"/>
              <a:buNone/>
            </a:pPr>
            <a:r>
              <a:rPr lang="en" sz="1800" b="1">
                <a:solidFill>
                  <a:srgbClr val="EF3969"/>
                </a:solidFill>
                <a:latin typeface="Source Code Pro"/>
                <a:ea typeface="Source Code Pro"/>
                <a:cs typeface="Source Code Pro"/>
                <a:sym typeface="Source Code Pro"/>
              </a:rPr>
              <a:t>Heading</a:t>
            </a:r>
          </a:p>
        </p:txBody>
      </p:sp>
      <p:sp>
        <p:nvSpPr>
          <p:cNvPr id="10" name="Shape 137"/>
          <p:cNvSpPr txBox="1">
            <a:spLocks noGrp="1"/>
          </p:cNvSpPr>
          <p:nvPr>
            <p:ph type="body" idx="11"/>
          </p:nvPr>
        </p:nvSpPr>
        <p:spPr>
          <a:xfrm>
            <a:off x="6185850" y="2438750"/>
            <a:ext cx="2045999" cy="14706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a:p>
            <a:pPr marL="457200" marR="0" lvl="0" indent="-342900" algn="l" rtl="0">
              <a:lnSpc>
                <a:spcPct val="115000"/>
              </a:lnSpc>
              <a:spcBef>
                <a:spcPts val="0"/>
              </a:spcBef>
              <a:spcAft>
                <a:spcPts val="0"/>
              </a:spcAft>
              <a:buClr>
                <a:srgbClr val="434343"/>
              </a:buClr>
              <a:buSzPct val="100000"/>
              <a:buFont typeface="Calibri"/>
              <a:buChar char="●"/>
            </a:pPr>
            <a:r>
              <a:rPr lang="en" sz="1800" b="0" i="0" u="none" strike="noStrike" cap="none">
                <a:solidFill>
                  <a:srgbClr val="434343"/>
                </a:solidFill>
                <a:latin typeface="Calibri"/>
                <a:ea typeface="Calibri"/>
                <a:cs typeface="Calibri"/>
                <a:sym typeface="Calibri"/>
              </a:rPr>
              <a:t>Bullet point</a:t>
            </a:r>
          </a:p>
        </p:txBody>
      </p:sp>
      <p:cxnSp>
        <p:nvCxnSpPr>
          <p:cNvPr id="11" name="Shape 138"/>
          <p:cNvCxnSpPr/>
          <p:nvPr userDrawn="1"/>
        </p:nvCxnSpPr>
        <p:spPr>
          <a:xfrm>
            <a:off x="959550" y="41440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2" name="Shape 139"/>
          <p:cNvCxnSpPr/>
          <p:nvPr userDrawn="1"/>
        </p:nvCxnSpPr>
        <p:spPr>
          <a:xfrm>
            <a:off x="3538200" y="41440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3" name="Shape 140"/>
          <p:cNvCxnSpPr/>
          <p:nvPr userDrawn="1"/>
        </p:nvCxnSpPr>
        <p:spPr>
          <a:xfrm>
            <a:off x="6233250" y="4144075"/>
            <a:ext cx="1951199" cy="0"/>
          </a:xfrm>
          <a:prstGeom prst="straightConnector1">
            <a:avLst/>
          </a:prstGeom>
          <a:noFill/>
          <a:ln w="19050" cap="flat" cmpd="sng">
            <a:solidFill>
              <a:srgbClr val="EF3969"/>
            </a:solidFill>
            <a:prstDash val="solid"/>
            <a:round/>
            <a:headEnd type="none" w="med" len="med"/>
            <a:tailEnd type="none" w="med" len="med"/>
          </a:ln>
        </p:spPr>
      </p:cxnSp>
      <p:cxnSp>
        <p:nvCxnSpPr>
          <p:cNvPr id="14" name="Shape 141"/>
          <p:cNvCxnSpPr/>
          <p:nvPr userDrawn="1"/>
        </p:nvCxnSpPr>
        <p:spPr>
          <a:xfrm>
            <a:off x="959550" y="1316850"/>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15" name="Shape 142"/>
          <p:cNvCxnSpPr/>
          <p:nvPr userDrawn="1"/>
        </p:nvCxnSpPr>
        <p:spPr>
          <a:xfrm>
            <a:off x="3538200" y="1316850"/>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16" name="Shape 143"/>
          <p:cNvCxnSpPr/>
          <p:nvPr userDrawn="1"/>
        </p:nvCxnSpPr>
        <p:spPr>
          <a:xfrm>
            <a:off x="6233250" y="1316850"/>
            <a:ext cx="1951199" cy="0"/>
          </a:xfrm>
          <a:prstGeom prst="straightConnector1">
            <a:avLst/>
          </a:prstGeom>
          <a:noFill/>
          <a:ln w="19050" cap="flat" cmpd="sng">
            <a:solidFill>
              <a:srgbClr val="EF3969"/>
            </a:solidFill>
            <a:prstDash val="solid"/>
            <a:round/>
            <a:headEnd type="none" w="med" len="med"/>
            <a:tailEnd type="none" w="med" len="med"/>
          </a:ln>
        </p:spPr>
      </p:cxnSp>
      <p:sp>
        <p:nvSpPr>
          <p:cNvPr id="17" name="Shape 144"/>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45"/>
          <p:cNvSpPr/>
          <p:nvPr userDrawn="1"/>
        </p:nvSpPr>
        <p:spPr>
          <a:xfrm>
            <a:off x="1500750" y="882450"/>
            <a:ext cx="868800" cy="868800"/>
          </a:xfrm>
          <a:prstGeom prst="ellipse">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46"/>
          <p:cNvSpPr/>
          <p:nvPr userDrawn="1"/>
        </p:nvSpPr>
        <p:spPr>
          <a:xfrm>
            <a:off x="4079400" y="882450"/>
            <a:ext cx="868800" cy="868800"/>
          </a:xfrm>
          <a:prstGeom prst="ellipse">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147"/>
          <p:cNvSpPr/>
          <p:nvPr userDrawn="1"/>
        </p:nvSpPr>
        <p:spPr>
          <a:xfrm>
            <a:off x="6774450" y="882450"/>
            <a:ext cx="868800" cy="868800"/>
          </a:xfrm>
          <a:prstGeom prst="ellipse">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‹nº›</a:t>
            </a:fld>
            <a:endParaRPr lang="en-US" dirty="0"/>
          </a:p>
        </p:txBody>
      </p:sp>
      <p:sp>
        <p:nvSpPr>
          <p:cNvPr id="7"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24200" y="4842365"/>
            <a:ext cx="2895600" cy="250826"/>
          </a:xfrm>
        </p:spPr>
        <p:txBody>
          <a:bodyPr/>
          <a:lstStyle/>
          <a:p>
            <a:endParaRPr lang="en-US" dirty="0"/>
          </a:p>
        </p:txBody>
      </p:sp>
      <p:sp>
        <p:nvSpPr>
          <p:cNvPr id="4" name="Slide Number Placeholder 3"/>
          <p:cNvSpPr>
            <a:spLocks noGrp="1"/>
          </p:cNvSpPr>
          <p:nvPr>
            <p:ph type="sldNum" sz="quarter" idx="12"/>
          </p:nvPr>
        </p:nvSpPr>
        <p:spPr>
          <a:xfrm>
            <a:off x="8743950" y="4779605"/>
            <a:ext cx="262001" cy="247085"/>
          </a:xfrm>
        </p:spPr>
        <p:txBody>
          <a:bodyPr/>
          <a:lstStyle/>
          <a:p>
            <a:fld id="{EE2556C5-CE8C-6547-B838-EA80C61A4AF7}" type="slidenum">
              <a:rPr lang="en-US" smtClean="0"/>
              <a:pPr/>
              <a:t>‹nº›</a:t>
            </a:fld>
            <a:endParaRPr lang="en-US" dirty="0"/>
          </a:p>
        </p:txBody>
      </p:sp>
      <p:sp>
        <p:nvSpPr>
          <p:cNvPr id="5" name="Shape 210"/>
          <p:cNvSpPr/>
          <p:nvPr userDrawn="1"/>
        </p:nvSpPr>
        <p:spPr>
          <a:xfrm>
            <a:off x="6096000" y="0"/>
            <a:ext cx="3048000" cy="118200"/>
          </a:xfrm>
          <a:prstGeom prst="rect">
            <a:avLst/>
          </a:prstGeom>
          <a:solidFill>
            <a:srgbClr val="EF396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 name="Shape 212"/>
          <p:cNvSpPr/>
          <p:nvPr userDrawn="1"/>
        </p:nvSpPr>
        <p:spPr>
          <a:xfrm>
            <a:off x="3048000" y="0"/>
            <a:ext cx="3048000" cy="118200"/>
          </a:xfrm>
          <a:prstGeom prst="rect">
            <a:avLst/>
          </a:prstGeom>
          <a:solidFill>
            <a:srgbClr val="ED009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 name="Shape 213"/>
          <p:cNvSpPr/>
          <p:nvPr userDrawn="1"/>
        </p:nvSpPr>
        <p:spPr>
          <a:xfrm>
            <a:off x="0" y="0"/>
            <a:ext cx="3048000" cy="118200"/>
          </a:xfrm>
          <a:prstGeom prst="rect">
            <a:avLst/>
          </a:prstGeom>
          <a:solidFill>
            <a:srgbClr val="3A9ED9"/>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 name="Shape 214"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
        <p:nvSpPr>
          <p:cNvPr id="9" name="Shape 215"/>
          <p:cNvSpPr txBox="1">
            <a:spLocks/>
          </p:cNvSpPr>
          <p:nvPr userDrawn="1"/>
        </p:nvSpPr>
        <p:spPr>
          <a:xfrm>
            <a:off x="1038875" y="874125"/>
            <a:ext cx="6703800" cy="842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3600">
                <a:solidFill>
                  <a:srgbClr val="3A9ED9"/>
                </a:solidFill>
                <a:latin typeface="Source Code Pro"/>
                <a:ea typeface="Source Code Pro"/>
                <a:cs typeface="Source Code Pro"/>
                <a:sym typeface="Source Code Pro"/>
              </a:rPr>
              <a:t>/ headline goes here /</a:t>
            </a:r>
          </a:p>
        </p:txBody>
      </p:sp>
      <p:sp>
        <p:nvSpPr>
          <p:cNvPr id="10" name="Shape 216"/>
          <p:cNvSpPr txBox="1">
            <a:spLocks/>
          </p:cNvSpPr>
          <p:nvPr userDrawn="1"/>
        </p:nvSpPr>
        <p:spPr>
          <a:xfrm>
            <a:off x="1038875" y="1951700"/>
            <a:ext cx="6703800" cy="2281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buFont typeface="Source Code Pro"/>
              <a:buNone/>
            </a:pPr>
            <a:r>
              <a:rPr lang="en" sz="2400">
                <a:solidFill>
                  <a:schemeClr val="lt1"/>
                </a:solidFill>
                <a:latin typeface="Source Code Pro"/>
                <a:ea typeface="Source Code Pro"/>
                <a:cs typeface="Source Code Pro"/>
                <a:sym typeface="Source Code Pro"/>
              </a:rPr>
              <a:t>Curabitur blandit tempus porttitor. Donec id elit non mi porta gravida at eget metus ipsum lorem. Cras mattis consectetur purus sit amet fermentum lorem ipsum dolor.</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StackedISWhite.png"/>
          <p:cNvPicPr>
            <a:picLocks noChangeAspect="1"/>
          </p:cNvPicPr>
          <p:nvPr/>
        </p:nvPicPr>
        <p:blipFill>
          <a:blip r:embed="rId3"/>
          <a:stretch>
            <a:fillRect/>
          </a:stretch>
        </p:blipFill>
        <p:spPr>
          <a:xfrm>
            <a:off x="3488733" y="1881408"/>
            <a:ext cx="2085275" cy="1960738"/>
          </a:xfrm>
          <a:prstGeom prst="rect">
            <a:avLst/>
          </a:prstGeom>
        </p:spPr>
      </p:pic>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p:nvSpPr>
        <p:spPr>
          <a:xfrm>
            <a:off x="0" y="0"/>
            <a:ext cx="9144000" cy="4768850"/>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1C5"/>
              </a:solidFill>
            </a:endParaRPr>
          </a:p>
        </p:txBody>
      </p:sp>
      <p:pic>
        <p:nvPicPr>
          <p:cNvPr id="5" name="Picture 4" descr="StackedISWhite.png"/>
          <p:cNvPicPr>
            <a:picLocks noChangeAspect="1"/>
          </p:cNvPicPr>
          <p:nvPr/>
        </p:nvPicPr>
        <p:blipFill>
          <a:blip r:embed="rId2"/>
          <a:stretch>
            <a:fillRect/>
          </a:stretch>
        </p:blipFill>
        <p:spPr>
          <a:xfrm>
            <a:off x="3488733" y="1881408"/>
            <a:ext cx="2085275" cy="1960738"/>
          </a:xfrm>
          <a:prstGeom prst="rect">
            <a:avLst/>
          </a:prstGeom>
        </p:spPr>
      </p:pic>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5695EFAE-97D9-482A-8603-BDA4FE5A83E6}" type="datetimeFigureOut">
              <a:rPr lang="en-US" smtClean="0"/>
              <a:pPr/>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15E00A-457A-4DC3-AA03-374ABBD35A5E}" type="slidenum">
              <a:rPr lang="en-US" smtClean="0"/>
              <a:pPr/>
              <a:t>‹nº›</a:t>
            </a:fld>
            <a:endParaRPr lang="en-US"/>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body">
    <p:bg>
      <p:bgPr>
        <a:solidFill>
          <a:srgbClr val="FFFFFF"/>
        </a:solidFill>
        <a:effectLst/>
      </p:bgPr>
    </p:bg>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31440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Shape 25"/>
        <p:cNvGrpSpPr/>
        <p:nvPr/>
      </p:nvGrpSpPr>
      <p:grpSpPr>
        <a:xfrm>
          <a:off x="0" y="0"/>
          <a:ext cx="0" cy="0"/>
          <a:chOff x="0" y="0"/>
          <a:chExt cx="0" cy="0"/>
        </a:xfrm>
      </p:grpSpPr>
      <p:sp>
        <p:nvSpPr>
          <p:cNvPr id="21" name="Shape 152"/>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 sz="3000" b="1" i="0" u="none" strike="noStrike" cap="none">
                <a:solidFill>
                  <a:srgbClr val="3A9ED9"/>
                </a:solidFill>
                <a:latin typeface="Source Code Pro"/>
                <a:ea typeface="Source Code Pro"/>
                <a:cs typeface="Source Code Pro"/>
                <a:sym typeface="Source Code Pro"/>
              </a:rPr>
              <a:t>/ Heading goes here /</a:t>
            </a:r>
          </a:p>
        </p:txBody>
      </p:sp>
      <p:pic>
        <p:nvPicPr>
          <p:cNvPr id="22" name="Shape 153"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54"/>
          <p:cNvCxnSpPr/>
          <p:nvPr userDrawn="1"/>
        </p:nvCxnSpPr>
        <p:spPr>
          <a:xfrm>
            <a:off x="3596400" y="4372675"/>
            <a:ext cx="1951199" cy="0"/>
          </a:xfrm>
          <a:prstGeom prst="straightConnector1">
            <a:avLst/>
          </a:prstGeom>
          <a:noFill/>
          <a:ln w="19050" cap="flat" cmpd="sng">
            <a:solidFill>
              <a:srgbClr val="3A9ED9"/>
            </a:solidFill>
            <a:prstDash val="solid"/>
            <a:round/>
            <a:headEnd type="none" w="med" len="med"/>
            <a:tailEnd type="none" w="med" len="med"/>
          </a:ln>
        </p:spPr>
      </p:cxnSp>
      <p:cxnSp>
        <p:nvCxnSpPr>
          <p:cNvPr id="24" name="Shape 155"/>
          <p:cNvCxnSpPr/>
          <p:nvPr userDrawn="1"/>
        </p:nvCxnSpPr>
        <p:spPr>
          <a:xfrm>
            <a:off x="3596400" y="935850"/>
            <a:ext cx="1951199" cy="0"/>
          </a:xfrm>
          <a:prstGeom prst="straightConnector1">
            <a:avLst/>
          </a:prstGeom>
          <a:noFill/>
          <a:ln w="19050" cap="flat" cmpd="sng">
            <a:solidFill>
              <a:srgbClr val="3A9ED9"/>
            </a:solidFill>
            <a:prstDash val="solid"/>
            <a:round/>
            <a:headEnd type="none" w="med" len="med"/>
            <a:tailEnd type="none" w="med" len="med"/>
          </a:ln>
        </p:spPr>
      </p:cxnSp>
      <p:sp>
        <p:nvSpPr>
          <p:cNvPr id="25" name="Shape 156"/>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157"/>
          <p:cNvSpPr/>
          <p:nvPr userDrawn="1"/>
        </p:nvSpPr>
        <p:spPr>
          <a:xfrm>
            <a:off x="4137600" y="501450"/>
            <a:ext cx="868800" cy="868800"/>
          </a:xfrm>
          <a:prstGeom prst="ellipse">
            <a:avLst/>
          </a:prstGeom>
          <a:solidFill>
            <a:srgbClr val="3A9ED9"/>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 sz="3000" b="1" i="0" u="none" strike="noStrike" cap="none">
                <a:solidFill>
                  <a:srgbClr val="FFFFFF"/>
                </a:solidFill>
                <a:latin typeface="Source Code Pro"/>
                <a:ea typeface="Source Code Pro"/>
                <a:cs typeface="Source Code Pro"/>
                <a:sym typeface="Source Code Pro"/>
              </a:rPr>
              <a:t>1</a:t>
            </a:r>
          </a:p>
        </p:txBody>
      </p:sp>
      <p:sp>
        <p:nvSpPr>
          <p:cNvPr id="27" name="Shape 158"/>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 sz="2400" b="0" i="0" u="none" strike="noStrike" cap="none">
                <a:solidFill>
                  <a:srgbClr val="434343"/>
                </a:solidFill>
                <a:latin typeface="Calibri"/>
                <a:ea typeface="Calibri"/>
                <a:cs typeface="Calibri"/>
                <a:sym typeface="Calibri"/>
              </a:rPr>
              <a:t>Fusce dapibus, tellus ac cursus commodo, tortor mauris condimentum nibh, ut fermentum massa justo sit amet risus. Aenean eu leo quam. Pellentesque ornare sem.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Shape 25"/>
        <p:cNvGrpSpPr/>
        <p:nvPr/>
      </p:nvGrpSpPr>
      <p:grpSpPr>
        <a:xfrm>
          <a:off x="0" y="0"/>
          <a:ext cx="0" cy="0"/>
          <a:chOff x="0" y="0"/>
          <a:chExt cx="0" cy="0"/>
        </a:xfrm>
      </p:grpSpPr>
      <p:sp>
        <p:nvSpPr>
          <p:cNvPr id="21" name="Shape 163"/>
          <p:cNvSpPr txBox="1">
            <a:spLocks noGrp="1"/>
          </p:cNvSpPr>
          <p:nvPr>
            <p:ph type="title"/>
          </p:nvPr>
        </p:nvSpPr>
        <p:spPr>
          <a:xfrm>
            <a:off x="1666500" y="1612975"/>
            <a:ext cx="5811000" cy="772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 sz="3000" b="1" i="0" u="none" strike="noStrike" cap="none">
                <a:solidFill>
                  <a:srgbClr val="ED0096"/>
                </a:solidFill>
                <a:latin typeface="Source Code Pro"/>
                <a:ea typeface="Source Code Pro"/>
                <a:cs typeface="Source Code Pro"/>
                <a:sym typeface="Source Code Pro"/>
              </a:rPr>
              <a:t>/ Heading goes here /</a:t>
            </a:r>
          </a:p>
        </p:txBody>
      </p:sp>
      <p:pic>
        <p:nvPicPr>
          <p:cNvPr id="22" name="Shape 164"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cxnSp>
        <p:nvCxnSpPr>
          <p:cNvPr id="23" name="Shape 165"/>
          <p:cNvCxnSpPr/>
          <p:nvPr userDrawn="1"/>
        </p:nvCxnSpPr>
        <p:spPr>
          <a:xfrm>
            <a:off x="3596400" y="4372675"/>
            <a:ext cx="1951199" cy="0"/>
          </a:xfrm>
          <a:prstGeom prst="straightConnector1">
            <a:avLst/>
          </a:prstGeom>
          <a:noFill/>
          <a:ln w="19050" cap="flat" cmpd="sng">
            <a:solidFill>
              <a:srgbClr val="ED0096"/>
            </a:solidFill>
            <a:prstDash val="solid"/>
            <a:round/>
            <a:headEnd type="none" w="med" len="med"/>
            <a:tailEnd type="none" w="med" len="med"/>
          </a:ln>
        </p:spPr>
      </p:cxnSp>
      <p:cxnSp>
        <p:nvCxnSpPr>
          <p:cNvPr id="24" name="Shape 166"/>
          <p:cNvCxnSpPr/>
          <p:nvPr userDrawn="1"/>
        </p:nvCxnSpPr>
        <p:spPr>
          <a:xfrm>
            <a:off x="3596400" y="935850"/>
            <a:ext cx="1951199" cy="0"/>
          </a:xfrm>
          <a:prstGeom prst="straightConnector1">
            <a:avLst/>
          </a:prstGeom>
          <a:noFill/>
          <a:ln w="19050" cap="flat" cmpd="sng">
            <a:solidFill>
              <a:srgbClr val="ED0096"/>
            </a:solidFill>
            <a:prstDash val="solid"/>
            <a:round/>
            <a:headEnd type="none" w="med" len="med"/>
            <a:tailEnd type="none" w="med" len="med"/>
          </a:ln>
        </p:spPr>
      </p:cxnSp>
      <p:sp>
        <p:nvSpPr>
          <p:cNvPr id="25" name="Shape 167"/>
          <p:cNvSpPr/>
          <p:nvPr userDrawn="1"/>
        </p:nvSpPr>
        <p:spPr>
          <a:xfrm rot="10800000">
            <a:off x="7958099" y="0"/>
            <a:ext cx="1185900" cy="1185900"/>
          </a:xfrm>
          <a:prstGeom prst="rtTriangle">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168"/>
          <p:cNvSpPr/>
          <p:nvPr userDrawn="1"/>
        </p:nvSpPr>
        <p:spPr>
          <a:xfrm>
            <a:off x="4137600" y="501450"/>
            <a:ext cx="868800" cy="868800"/>
          </a:xfrm>
          <a:prstGeom prst="ellipse">
            <a:avLst/>
          </a:prstGeom>
          <a:solidFill>
            <a:srgbClr val="ED0096"/>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Source Code Pro"/>
              <a:buNone/>
            </a:pPr>
            <a:r>
              <a:rPr lang="en" sz="3000" b="1" i="0" u="none" strike="noStrike" cap="none">
                <a:solidFill>
                  <a:srgbClr val="FFFFFF"/>
                </a:solidFill>
                <a:latin typeface="Source Code Pro"/>
                <a:ea typeface="Source Code Pro"/>
                <a:cs typeface="Source Code Pro"/>
                <a:sym typeface="Source Code Pro"/>
              </a:rPr>
              <a:t>2</a:t>
            </a:r>
          </a:p>
        </p:txBody>
      </p:sp>
      <p:sp>
        <p:nvSpPr>
          <p:cNvPr id="27" name="Shape 169"/>
          <p:cNvSpPr txBox="1">
            <a:spLocks noGrp="1"/>
          </p:cNvSpPr>
          <p:nvPr>
            <p:ph type="body" idx="1"/>
          </p:nvPr>
        </p:nvSpPr>
        <p:spPr>
          <a:xfrm>
            <a:off x="770400" y="2422475"/>
            <a:ext cx="7603199" cy="1535099"/>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lt2"/>
              </a:buClr>
              <a:buSzPct val="25000"/>
              <a:buFont typeface="Calibri"/>
              <a:buNone/>
            </a:pPr>
            <a:r>
              <a:rPr lang="en" sz="2400" b="0" i="0" u="none" strike="noStrike" cap="none">
                <a:solidFill>
                  <a:srgbClr val="434343"/>
                </a:solidFill>
                <a:latin typeface="Calibri"/>
                <a:ea typeface="Calibri"/>
                <a:cs typeface="Calibri"/>
                <a:sym typeface="Calibri"/>
              </a:rPr>
              <a:t>Fusce dapibus, tellus ac cursus commodo, tortor mauris condimentum nibh, ut fermentum massa justo sit amet risus. Aenean eu leo quam. Pellentesque ornare sem.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Shape 35"/>
        <p:cNvGrpSpPr/>
        <p:nvPr/>
      </p:nvGrpSpPr>
      <p:grpSpPr>
        <a:xfrm>
          <a:off x="0" y="0"/>
          <a:ext cx="0" cy="0"/>
          <a:chOff x="0" y="0"/>
          <a:chExt cx="0" cy="0"/>
        </a:xfrm>
      </p:grpSpPr>
      <p:sp>
        <p:nvSpPr>
          <p:cNvPr id="7" name="Shape 174"/>
          <p:cNvSpPr/>
          <p:nvPr userDrawn="1"/>
        </p:nvSpPr>
        <p:spPr>
          <a:xfrm>
            <a:off x="0" y="0"/>
            <a:ext cx="4793700" cy="5151300"/>
          </a:xfrm>
          <a:prstGeom prst="rect">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 name="Shape 176"/>
          <p:cNvSpPr txBox="1">
            <a:spLocks noGrp="1"/>
          </p:cNvSpPr>
          <p:nvPr>
            <p:ph type="title"/>
          </p:nvPr>
        </p:nvSpPr>
        <p:spPr>
          <a:xfrm>
            <a:off x="525200" y="590275"/>
            <a:ext cx="3390900" cy="228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Add a</a:t>
            </a:r>
          </a:p>
          <a:p>
            <a:pPr marL="0" marR="0" lvl="0" indent="0" algn="l"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&lt;headline&gt;</a:t>
            </a:r>
          </a:p>
          <a:p>
            <a:pPr marL="0" marR="0" lvl="0" indent="0" algn="l"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here</a:t>
            </a:r>
          </a:p>
        </p:txBody>
      </p:sp>
      <p:sp>
        <p:nvSpPr>
          <p:cNvPr id="9" name="Shape 177"/>
          <p:cNvSpPr/>
          <p:nvPr userDrawn="1"/>
        </p:nvSpPr>
        <p:spPr>
          <a:xfrm>
            <a:off x="3592175"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 name="Shape 178"/>
          <p:cNvSpPr txBox="1">
            <a:spLocks noGrp="1"/>
          </p:cNvSpPr>
          <p:nvPr>
            <p:ph type="body" idx="1"/>
          </p:nvPr>
        </p:nvSpPr>
        <p:spPr>
          <a:xfrm>
            <a:off x="5365125"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 sz="2400" b="0" i="0" u="none" strike="noStrike" cap="none">
                <a:solidFill>
                  <a:srgbClr val="434343"/>
                </a:solidFill>
                <a:latin typeface="Calibri"/>
                <a:ea typeface="Calibri"/>
                <a:cs typeface="Calibri"/>
                <a:sym typeface="Calibri"/>
              </a:rPr>
              <a:t>Cras mattis cons ctetur purus sit amet fermentum adon:</a:t>
            </a:r>
          </a:p>
          <a:p>
            <a:pPr marL="0" marR="0" lvl="0" indent="0" algn="l" rtl="0">
              <a:lnSpc>
                <a:spcPct val="115000"/>
              </a:lnSpc>
              <a:spcBef>
                <a:spcPts val="0"/>
              </a:spcBef>
              <a:spcAft>
                <a:spcPts val="0"/>
              </a:spcAft>
              <a:buClr>
                <a:schemeClr val="lt2"/>
              </a:buClr>
              <a:buSzPct val="25000"/>
              <a:buFont typeface="Arial"/>
              <a:buNone/>
            </a:pPr>
            <a:endParaRPr sz="2400" b="0" i="0" u="none" strike="noStrike" cap="none">
              <a:solidFill>
                <a:srgbClr val="434343"/>
              </a:solidFill>
              <a:latin typeface="Calibri"/>
              <a:ea typeface="Calibri"/>
              <a:cs typeface="Calibri"/>
              <a:sym typeface="Calibri"/>
            </a:endParaRP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p:txBody>
      </p:sp>
      <p:pic>
        <p:nvPicPr>
          <p:cNvPr id="11" name="Shape 179"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Shape 41"/>
        <p:cNvGrpSpPr/>
        <p:nvPr/>
      </p:nvGrpSpPr>
      <p:grpSpPr>
        <a:xfrm>
          <a:off x="0" y="0"/>
          <a:ext cx="0" cy="0"/>
          <a:chOff x="0" y="0"/>
          <a:chExt cx="0" cy="0"/>
        </a:xfrm>
      </p:grpSpPr>
      <p:sp>
        <p:nvSpPr>
          <p:cNvPr id="4" name="Shape 184"/>
          <p:cNvSpPr/>
          <p:nvPr userDrawn="1"/>
        </p:nvSpPr>
        <p:spPr>
          <a:xfrm>
            <a:off x="4350200" y="0"/>
            <a:ext cx="4793700" cy="5151300"/>
          </a:xfrm>
          <a:prstGeom prst="rect">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 name="Shape 186"/>
          <p:cNvSpPr txBox="1">
            <a:spLocks noGrp="1"/>
          </p:cNvSpPr>
          <p:nvPr>
            <p:ph type="title"/>
          </p:nvPr>
        </p:nvSpPr>
        <p:spPr>
          <a:xfrm>
            <a:off x="5310889" y="590275"/>
            <a:ext cx="3390900" cy="22848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Add a</a:t>
            </a:r>
          </a:p>
          <a:p>
            <a:pPr marL="0" marR="0" lvl="0" indent="0" algn="r"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&lt;headline&gt;</a:t>
            </a:r>
          </a:p>
          <a:p>
            <a:pPr marL="0" marR="0" lvl="0" indent="0" algn="r" rtl="0">
              <a:lnSpc>
                <a:spcPct val="100000"/>
              </a:lnSpc>
              <a:spcBef>
                <a:spcPts val="0"/>
              </a:spcBef>
              <a:spcAft>
                <a:spcPts val="0"/>
              </a:spcAft>
              <a:buClr>
                <a:schemeClr val="dk1"/>
              </a:buClr>
              <a:buSzPct val="25000"/>
              <a:buFont typeface="Source Code Pro"/>
              <a:buNone/>
            </a:pPr>
            <a:r>
              <a:rPr lang="en" sz="4000" b="0" i="0" u="none" strike="noStrike" cap="none">
                <a:solidFill>
                  <a:srgbClr val="FFFFFF"/>
                </a:solidFill>
                <a:latin typeface="Source Code Pro"/>
                <a:ea typeface="Source Code Pro"/>
                <a:cs typeface="Source Code Pro"/>
                <a:sym typeface="Source Code Pro"/>
              </a:rPr>
              <a:t>here</a:t>
            </a:r>
          </a:p>
        </p:txBody>
      </p:sp>
      <p:sp>
        <p:nvSpPr>
          <p:cNvPr id="6" name="Shape 187"/>
          <p:cNvSpPr/>
          <p:nvPr userDrawn="1"/>
        </p:nvSpPr>
        <p:spPr>
          <a:xfrm>
            <a:off x="3150900" y="0"/>
            <a:ext cx="2399399" cy="5151300"/>
          </a:xfrm>
          <a:prstGeom prst="triangle">
            <a:avLst>
              <a:gd name="adj" fmla="val 50000"/>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 name="Shape 188"/>
          <p:cNvSpPr txBox="1">
            <a:spLocks noGrp="1"/>
          </p:cNvSpPr>
          <p:nvPr>
            <p:ph type="body" idx="1"/>
          </p:nvPr>
        </p:nvSpPr>
        <p:spPr>
          <a:xfrm>
            <a:off x="677600" y="771400"/>
            <a:ext cx="2995199" cy="31694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lt2"/>
              </a:buClr>
              <a:buSzPct val="25000"/>
              <a:buFont typeface="Calibri"/>
              <a:buNone/>
            </a:pPr>
            <a:r>
              <a:rPr lang="en" sz="2400" b="0" i="0" u="none" strike="noStrike" cap="none">
                <a:solidFill>
                  <a:srgbClr val="434343"/>
                </a:solidFill>
                <a:latin typeface="Calibri"/>
                <a:ea typeface="Calibri"/>
                <a:cs typeface="Calibri"/>
                <a:sym typeface="Calibri"/>
              </a:rPr>
              <a:t>Cras mattis cons ctetur purus sit amet fermentum adon:</a:t>
            </a:r>
          </a:p>
          <a:p>
            <a:pPr marL="0" marR="0" lvl="0" indent="0" algn="l" rtl="0">
              <a:lnSpc>
                <a:spcPct val="115000"/>
              </a:lnSpc>
              <a:spcBef>
                <a:spcPts val="0"/>
              </a:spcBef>
              <a:spcAft>
                <a:spcPts val="0"/>
              </a:spcAft>
              <a:buClr>
                <a:schemeClr val="lt2"/>
              </a:buClr>
              <a:buSzPct val="25000"/>
              <a:buFont typeface="Arial"/>
              <a:buNone/>
            </a:pPr>
            <a:endParaRPr sz="2400" b="0" i="0" u="none" strike="noStrike" cap="none">
              <a:solidFill>
                <a:srgbClr val="434343"/>
              </a:solidFill>
              <a:latin typeface="Calibri"/>
              <a:ea typeface="Calibri"/>
              <a:cs typeface="Calibri"/>
              <a:sym typeface="Calibri"/>
            </a:endParaRP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a:p>
            <a:pPr marL="457200" marR="0" lvl="0" indent="-381000" algn="l" rtl="0">
              <a:lnSpc>
                <a:spcPct val="115000"/>
              </a:lnSpc>
              <a:spcBef>
                <a:spcPts val="0"/>
              </a:spcBef>
              <a:spcAft>
                <a:spcPts val="0"/>
              </a:spcAft>
              <a:buClr>
                <a:srgbClr val="434343"/>
              </a:buClr>
              <a:buSzPct val="25000"/>
              <a:buFont typeface="Calibri"/>
              <a:buNone/>
            </a:pPr>
            <a:r>
              <a:rPr lang="en" sz="2400" b="0" i="0" u="none" strike="noStrike" cap="none">
                <a:solidFill>
                  <a:srgbClr val="434343"/>
                </a:solidFill>
                <a:latin typeface="Calibri"/>
                <a:ea typeface="Calibri"/>
                <a:cs typeface="Calibri"/>
                <a:sym typeface="Calibri"/>
              </a:rPr>
              <a:t>Bullet point</a:t>
            </a:r>
          </a:p>
        </p:txBody>
      </p:sp>
      <p:pic>
        <p:nvPicPr>
          <p:cNvPr id="8" name="Shape 189" descr="metis-mini.png"/>
          <p:cNvPicPr preferRelativeResize="0"/>
          <p:nvPr userDrawn="1"/>
        </p:nvPicPr>
        <p:blipFill rotWithShape="1">
          <a:blip r:embed="rId2">
            <a:alphaModFix amt="25000"/>
          </a:blip>
          <a:srcRect/>
          <a:stretch/>
        </p:blipFill>
        <p:spPr>
          <a:xfrm>
            <a:off x="8512774" y="4453700"/>
            <a:ext cx="326424" cy="384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Shape 44"/>
        <p:cNvGrpSpPr/>
        <p:nvPr/>
      </p:nvGrpSpPr>
      <p:grpSpPr>
        <a:xfrm>
          <a:off x="0" y="0"/>
          <a:ext cx="0" cy="0"/>
          <a:chOff x="0" y="0"/>
          <a:chExt cx="0" cy="0"/>
        </a:xfrm>
      </p:grpSpPr>
      <p:sp>
        <p:nvSpPr>
          <p:cNvPr id="5" name="Shape 68"/>
          <p:cNvSpPr/>
          <p:nvPr userDrawn="1"/>
        </p:nvSpPr>
        <p:spPr>
          <a:xfrm>
            <a:off x="0" y="2206325"/>
            <a:ext cx="9144000" cy="2936999"/>
          </a:xfrm>
          <a:prstGeom prst="rect">
            <a:avLst/>
          </a:prstGeom>
          <a:solidFill>
            <a:srgbClr val="235F8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 name="Shape 69"/>
          <p:cNvSpPr txBox="1">
            <a:spLocks noGrp="1"/>
          </p:cNvSpPr>
          <p:nvPr>
            <p:ph type="title"/>
          </p:nvPr>
        </p:nvSpPr>
        <p:spPr>
          <a:xfrm>
            <a:off x="720000" y="308200"/>
            <a:ext cx="7704000" cy="572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Source Code Pro"/>
              <a:buNone/>
            </a:pPr>
            <a:r>
              <a:rPr lang="en" sz="2800" b="0" i="0" u="none" strike="noStrike" cap="none">
                <a:solidFill>
                  <a:srgbClr val="3A9ED9"/>
                </a:solidFill>
                <a:latin typeface="Source Code Pro"/>
                <a:ea typeface="Source Code Pro"/>
                <a:cs typeface="Source Code Pro"/>
                <a:sym typeface="Source Code Pro"/>
              </a:rPr>
              <a:t>/ meet your team /</a:t>
            </a:r>
          </a:p>
        </p:txBody>
      </p:sp>
      <p:pic>
        <p:nvPicPr>
          <p:cNvPr id="7" name="Shape 70" descr="megan.png"/>
          <p:cNvPicPr preferRelativeResize="0"/>
          <p:nvPr userDrawn="1"/>
        </p:nvPicPr>
        <p:blipFill rotWithShape="1">
          <a:blip r:embed="rId2">
            <a:alphaModFix/>
          </a:blip>
          <a:srcRect/>
          <a:stretch/>
        </p:blipFill>
        <p:spPr>
          <a:xfrm>
            <a:off x="1520895" y="1427375"/>
            <a:ext cx="1544624" cy="1544624"/>
          </a:xfrm>
          <a:prstGeom prst="rect">
            <a:avLst/>
          </a:prstGeom>
          <a:noFill/>
          <a:ln>
            <a:noFill/>
          </a:ln>
        </p:spPr>
      </p:pic>
      <p:pic>
        <p:nvPicPr>
          <p:cNvPr id="8" name="Shape 71" descr="jennifer.png"/>
          <p:cNvPicPr preferRelativeResize="0"/>
          <p:nvPr userDrawn="1"/>
        </p:nvPicPr>
        <p:blipFill rotWithShape="1">
          <a:blip r:embed="rId3">
            <a:alphaModFix/>
          </a:blip>
          <a:srcRect/>
          <a:stretch/>
        </p:blipFill>
        <p:spPr>
          <a:xfrm>
            <a:off x="3799691" y="1427374"/>
            <a:ext cx="1544624" cy="1544624"/>
          </a:xfrm>
          <a:prstGeom prst="rect">
            <a:avLst/>
          </a:prstGeom>
          <a:noFill/>
          <a:ln>
            <a:noFill/>
          </a:ln>
        </p:spPr>
      </p:pic>
      <p:sp>
        <p:nvSpPr>
          <p:cNvPr id="9" name="Shape 72"/>
          <p:cNvSpPr txBox="1"/>
          <p:nvPr userDrawn="1"/>
        </p:nvSpPr>
        <p:spPr>
          <a:xfrm>
            <a:off x="1334562" y="3288050"/>
            <a:ext cx="1917300" cy="6488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600" b="1" i="0" u="none" strike="noStrike" cap="none">
                <a:solidFill>
                  <a:srgbClr val="FFFFFF"/>
                </a:solidFill>
                <a:latin typeface="Calibri"/>
                <a:ea typeface="Calibri"/>
                <a:cs typeface="Calibri"/>
                <a:sym typeface="Calibri"/>
              </a:rPr>
              <a:t>NAME</a:t>
            </a:r>
          </a:p>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Calibri"/>
                <a:ea typeface="Calibri"/>
                <a:cs typeface="Calibri"/>
                <a:sym typeface="Calibri"/>
              </a:rPr>
              <a:t>Title Here</a:t>
            </a:r>
          </a:p>
        </p:txBody>
      </p:sp>
      <p:sp>
        <p:nvSpPr>
          <p:cNvPr id="10" name="Shape 73"/>
          <p:cNvSpPr txBox="1"/>
          <p:nvPr userDrawn="1"/>
        </p:nvSpPr>
        <p:spPr>
          <a:xfrm>
            <a:off x="3455689" y="3288050"/>
            <a:ext cx="2232599" cy="6488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3F3F3"/>
              </a:buClr>
              <a:buSzPct val="25000"/>
              <a:buFont typeface="Arial"/>
              <a:buNone/>
            </a:pPr>
            <a:r>
              <a:rPr lang="en" sz="1600" b="1" i="0" u="none" strike="noStrike" cap="none">
                <a:solidFill>
                  <a:srgbClr val="F3F3F3"/>
                </a:solidFill>
                <a:latin typeface="Calibri"/>
                <a:ea typeface="Calibri"/>
                <a:cs typeface="Calibri"/>
                <a:sym typeface="Calibri"/>
              </a:rPr>
              <a:t>NAME</a:t>
            </a:r>
          </a:p>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Title Here</a:t>
            </a:r>
          </a:p>
        </p:txBody>
      </p:sp>
      <p:pic>
        <p:nvPicPr>
          <p:cNvPr id="11" name="Shape 74" descr="megan.png"/>
          <p:cNvPicPr preferRelativeResize="0"/>
          <p:nvPr userDrawn="1"/>
        </p:nvPicPr>
        <p:blipFill rotWithShape="1">
          <a:blip r:embed="rId2">
            <a:alphaModFix/>
          </a:blip>
          <a:srcRect/>
          <a:stretch/>
        </p:blipFill>
        <p:spPr>
          <a:xfrm>
            <a:off x="6078496" y="1427375"/>
            <a:ext cx="1544624" cy="1544624"/>
          </a:xfrm>
          <a:prstGeom prst="rect">
            <a:avLst/>
          </a:prstGeom>
          <a:noFill/>
          <a:ln>
            <a:noFill/>
          </a:ln>
        </p:spPr>
      </p:pic>
      <p:sp>
        <p:nvSpPr>
          <p:cNvPr id="12" name="Shape 75"/>
          <p:cNvSpPr txBox="1"/>
          <p:nvPr userDrawn="1"/>
        </p:nvSpPr>
        <p:spPr>
          <a:xfrm>
            <a:off x="5892112" y="3288050"/>
            <a:ext cx="1917300" cy="6488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600" b="1" i="0" u="none" strike="noStrike" cap="none">
                <a:solidFill>
                  <a:srgbClr val="FFFFFF"/>
                </a:solidFill>
                <a:latin typeface="Calibri"/>
                <a:ea typeface="Calibri"/>
                <a:cs typeface="Calibri"/>
                <a:sym typeface="Calibri"/>
              </a:rPr>
              <a:t>NAME</a:t>
            </a:r>
          </a:p>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Calibri"/>
                <a:ea typeface="Calibri"/>
                <a:cs typeface="Calibri"/>
                <a:sym typeface="Calibri"/>
              </a:rPr>
              <a:t>Title Here</a:t>
            </a:r>
          </a:p>
        </p:txBody>
      </p:sp>
      <p:pic>
        <p:nvPicPr>
          <p:cNvPr id="13" name="Shape 76" descr="metis-mini.png"/>
          <p:cNvPicPr preferRelativeResize="0"/>
          <p:nvPr userDrawn="1"/>
        </p:nvPicPr>
        <p:blipFill rotWithShape="1">
          <a:blip r:embed="rId4">
            <a:alphaModFix amt="25000"/>
          </a:blip>
          <a:srcRect/>
          <a:stretch/>
        </p:blipFill>
        <p:spPr>
          <a:xfrm>
            <a:off x="4408787" y="4444075"/>
            <a:ext cx="326424" cy="3849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4.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56238157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70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D69-A501-704B-80CB-1B3152437FD0}" type="slidenum">
              <a:rPr lang="en-US" smtClean="0"/>
              <a:pPr/>
              <a:t>‹nº›</a:t>
            </a:fld>
            <a:endParaRPr lang="en-US"/>
          </a:p>
        </p:txBody>
      </p:sp>
    </p:spTree>
    <p:extLst>
      <p:ext uri="{BB962C8B-B14F-4D97-AF65-F5344CB8AC3E}">
        <p14:creationId xmlns:p14="http://schemas.microsoft.com/office/powerpoint/2010/main" val="135114168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4766102"/>
            <a:ext cx="9144000" cy="384048"/>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5" name="Footer Placeholder 4"/>
          <p:cNvSpPr>
            <a:spLocks noGrp="1"/>
          </p:cNvSpPr>
          <p:nvPr>
            <p:ph type="ftr" sz="quarter" idx="3"/>
          </p:nvPr>
        </p:nvSpPr>
        <p:spPr>
          <a:xfrm>
            <a:off x="3124200" y="4876231"/>
            <a:ext cx="2895600" cy="250826"/>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
        <p:nvSpPr>
          <p:cNvPr id="6" name="Slide Number Placeholder 5"/>
          <p:cNvSpPr>
            <a:spLocks noGrp="1"/>
          </p:cNvSpPr>
          <p:nvPr>
            <p:ph type="sldNum" sz="quarter" idx="4"/>
          </p:nvPr>
        </p:nvSpPr>
        <p:spPr>
          <a:xfrm>
            <a:off x="8743950" y="4813471"/>
            <a:ext cx="262001" cy="247085"/>
          </a:xfrm>
          <a:prstGeom prst="rect">
            <a:avLst/>
          </a:prstGeom>
        </p:spPr>
        <p:txBody>
          <a:bodyPr vert="horz" lIns="0" tIns="0" rIns="0" bIns="0" rtlCol="0" anchor="ctr"/>
          <a:lstStyle>
            <a:lvl1pPr algn="r">
              <a:defRPr sz="800">
                <a:solidFill>
                  <a:schemeClr val="bg1"/>
                </a:solidFill>
                <a:latin typeface="+mn-lt"/>
                <a:cs typeface="Intel Clear Light" panose="020B0404020203020204" pitchFamily="34" charset="0"/>
              </a:defRPr>
            </a:lvl1pPr>
          </a:lstStyle>
          <a:p>
            <a:fld id="{EE2556C5-CE8C-6547-B838-EA80C61A4AF7}" type="slidenum">
              <a:rPr lang="en-US" smtClean="0"/>
              <a:pPr/>
              <a:t>‹nº›</a:t>
            </a:fld>
            <a:endParaRPr lang="en-US" dirty="0"/>
          </a:p>
        </p:txBody>
      </p:sp>
      <p:pic>
        <p:nvPicPr>
          <p:cNvPr id="16" name="Picture 15" descr="StackedISWhite.png"/>
          <p:cNvPicPr>
            <a:picLocks noChangeAspect="1"/>
          </p:cNvPicPr>
          <p:nvPr/>
        </p:nvPicPr>
        <p:blipFill>
          <a:blip r:embed="rId21"/>
          <a:stretch>
            <a:fillRect/>
          </a:stretch>
        </p:blipFill>
        <p:spPr>
          <a:xfrm>
            <a:off x="8294375" y="4805888"/>
            <a:ext cx="314741" cy="295944"/>
          </a:xfrm>
          <a:prstGeom prst="rect">
            <a:avLst/>
          </a:prstGeom>
        </p:spPr>
      </p:pic>
      <p:cxnSp>
        <p:nvCxnSpPr>
          <p:cNvPr id="37" name="Straight Connector 36"/>
          <p:cNvCxnSpPr/>
          <p:nvPr/>
        </p:nvCxnSpPr>
        <p:spPr>
          <a:xfrm rot="5400000">
            <a:off x="8588375" y="4956176"/>
            <a:ext cx="285753"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40086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hf hdr="0" ftr="0" dt="0"/>
  <p:txStyles>
    <p:title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ntel.com.br/content/www/br/pt/analytics/artificial-intelligence/overview.html"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hyperlink" Target="https://software.intel.com/content/www/br/pt/develop/topics/ai/training/courses.htm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hyperlink" Target="https://software.intel.com/en-us/articles/intel-sample-source-code-license-agreement" TargetMode="External"/><Relationship Id="rId2" Type="http://schemas.openxmlformats.org/officeDocument/2006/relationships/hyperlink" Target="http://www.intel.com/" TargetMode="Externa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45.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1.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2.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6.xml"/><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4.xml"/><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5.xml"/></Relationships>
</file>

<file path=ppt/slides/_rels/slide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6.xml"/><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50000">
              <a:schemeClr val="accent2"/>
            </a:gs>
          </a:gsLst>
          <a:lin ang="18900000" scaled="1"/>
        </a:gra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Source Code Pro"/>
              <a:buNone/>
            </a:pPr>
            <a:r>
              <a:rPr lang="en-US" sz="5000" b="0" i="0" u="none" strike="noStrike" cap="none" dirty="0">
                <a:solidFill>
                  <a:srgbClr val="FFFFFF"/>
                </a:solidFill>
                <a:latin typeface="Avenir Book" charset="0"/>
                <a:ea typeface="Avenir Book" charset="0"/>
                <a:cs typeface="Avenir Book" charset="0"/>
                <a:sym typeface="Source Code Pro"/>
              </a:rPr>
              <a:t>Introduction to Machine </a:t>
            </a:r>
            <a:br>
              <a:rPr lang="en-US" sz="5000" b="0" i="0" u="none" strike="noStrike" cap="none" dirty="0">
                <a:solidFill>
                  <a:srgbClr val="FFFFFF"/>
                </a:solidFill>
                <a:latin typeface="Avenir Book" charset="0"/>
                <a:ea typeface="Avenir Book" charset="0"/>
                <a:cs typeface="Avenir Book" charset="0"/>
                <a:sym typeface="Source Code Pro"/>
              </a:rPr>
            </a:br>
            <a:r>
              <a:rPr lang="en-US" sz="5000" b="0" i="0" u="none" strike="noStrike" cap="none" dirty="0">
                <a:solidFill>
                  <a:srgbClr val="FFFFFF"/>
                </a:solidFill>
                <a:latin typeface="Avenir Book" charset="0"/>
                <a:ea typeface="Avenir Book" charset="0"/>
                <a:cs typeface="Avenir Book" charset="0"/>
                <a:sym typeface="Source Code Pro"/>
              </a:rPr>
              <a:t>Learning and Toolkit</a:t>
            </a:r>
            <a:endParaRPr lang="en" sz="5000" b="0" i="0" u="none" strike="noStrike" cap="none" dirty="0">
              <a:solidFill>
                <a:srgbClr val="FFFFFF"/>
              </a:solidFill>
              <a:latin typeface="Avenir Book" charset="0"/>
              <a:ea typeface="Avenir Book" charset="0"/>
              <a:cs typeface="Avenir Book" charset="0"/>
              <a:sym typeface="Source Code Pro"/>
            </a:endParaRPr>
          </a:p>
        </p:txBody>
      </p:sp>
      <p:cxnSp>
        <p:nvCxnSpPr>
          <p:cNvPr id="56" name="Shape 56"/>
          <p:cNvCxnSpPr/>
          <p:nvPr/>
        </p:nvCxnSpPr>
        <p:spPr>
          <a:xfrm>
            <a:off x="609600" y="2679200"/>
            <a:ext cx="6264600" cy="0"/>
          </a:xfrm>
          <a:prstGeom prst="straightConnector1">
            <a:avLst/>
          </a:prstGeom>
          <a:noFill/>
          <a:ln w="19050" cap="flat" cmpd="sng">
            <a:solidFill>
              <a:srgbClr val="3A9ED9"/>
            </a:solidFill>
            <a:prstDash val="solid"/>
            <a:round/>
            <a:headEnd type="none" w="med" len="med"/>
            <a:tailEnd type="none" w="med" len="med"/>
          </a:ln>
        </p:spPr>
      </p:cxnSp>
      <p:sp>
        <p:nvSpPr>
          <p:cNvPr id="5" name="CaixaDeTexto 4">
            <a:extLst>
              <a:ext uri="{FF2B5EF4-FFF2-40B4-BE49-F238E27FC236}">
                <a16:creationId xmlns:a16="http://schemas.microsoft.com/office/drawing/2014/main" id="{B91733E9-76BF-4911-ACBC-ACFB56604D93}"/>
              </a:ext>
            </a:extLst>
          </p:cNvPr>
          <p:cNvSpPr txBox="1"/>
          <p:nvPr/>
        </p:nvSpPr>
        <p:spPr>
          <a:xfrm>
            <a:off x="609599" y="3781719"/>
            <a:ext cx="7792995" cy="307777"/>
          </a:xfrm>
          <a:prstGeom prst="rect">
            <a:avLst/>
          </a:prstGeom>
          <a:noFill/>
        </p:spPr>
        <p:txBody>
          <a:bodyPr wrap="square">
            <a:spAutoFit/>
          </a:bodyPr>
          <a:lstStyle/>
          <a:p>
            <a:r>
              <a:rPr lang="en-US" b="1" dirty="0">
                <a:solidFill>
                  <a:schemeClr val="tx1"/>
                </a:solidFill>
                <a:hlinkClick r:id="rId3">
                  <a:extLst>
                    <a:ext uri="{A12FA001-AC4F-418D-AE19-62706E023703}">
                      <ahyp:hlinkClr xmlns:ahyp="http://schemas.microsoft.com/office/drawing/2018/hyperlinkcolor" val="tx"/>
                    </a:ext>
                  </a:extLst>
                </a:hlinkClick>
              </a:rPr>
              <a:t>https://www.intel.com.br/content/www/br/pt/analytics/artificial-intelligence/overview.html</a:t>
            </a:r>
            <a:endParaRPr lang="en-US" b="1" dirty="0">
              <a:solidFill>
                <a:schemeClr val="tx1"/>
              </a:solidFill>
            </a:endParaRPr>
          </a:p>
        </p:txBody>
      </p:sp>
      <p:sp>
        <p:nvSpPr>
          <p:cNvPr id="7" name="CaixaDeTexto 6">
            <a:extLst>
              <a:ext uri="{FF2B5EF4-FFF2-40B4-BE49-F238E27FC236}">
                <a16:creationId xmlns:a16="http://schemas.microsoft.com/office/drawing/2014/main" id="{4332C469-CF0B-4AC4-8668-E594466C5B15}"/>
              </a:ext>
            </a:extLst>
          </p:cNvPr>
          <p:cNvSpPr txBox="1"/>
          <p:nvPr/>
        </p:nvSpPr>
        <p:spPr>
          <a:xfrm>
            <a:off x="716692" y="4289274"/>
            <a:ext cx="7792994" cy="307777"/>
          </a:xfrm>
          <a:prstGeom prst="rect">
            <a:avLst/>
          </a:prstGeom>
          <a:noFill/>
        </p:spPr>
        <p:txBody>
          <a:bodyPr wrap="square">
            <a:spAutoFit/>
          </a:bodyPr>
          <a:lstStyle/>
          <a:p>
            <a:r>
              <a:rPr lang="en-US" b="1" dirty="0">
                <a:solidFill>
                  <a:schemeClr val="tx1"/>
                </a:solidFill>
                <a:hlinkClick r:id="rId4">
                  <a:extLst>
                    <a:ext uri="{A12FA001-AC4F-418D-AE19-62706E023703}">
                      <ahyp:hlinkClr xmlns:ahyp="http://schemas.microsoft.com/office/drawing/2018/hyperlinkcolor" val="tx"/>
                    </a:ext>
                  </a:extLst>
                </a:hlinkClick>
              </a:rPr>
              <a:t>https://software.intel.com/content/www/br/pt/develop/topics/ai/training/courses.html</a:t>
            </a:r>
            <a:endParaRPr lang="en-US" b="1" dirty="0">
              <a:solidFill>
                <a:schemeClr val="tx1"/>
              </a:solidFill>
            </a:endParaRPr>
          </a:p>
        </p:txBody>
      </p:sp>
    </p:spTree>
    <p:extLst>
      <p:ext uri="{BB962C8B-B14F-4D97-AF65-F5344CB8AC3E}">
        <p14:creationId xmlns:p14="http://schemas.microsoft.com/office/powerpoint/2010/main" val="145350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3848" y="1214129"/>
            <a:ext cx="7337192" cy="2862322"/>
          </a:xfrm>
          <a:prstGeom prst="rect">
            <a:avLst/>
          </a:prstGeom>
        </p:spPr>
        <p:txBody>
          <a:bodyPr wrap="square">
            <a:spAutoFit/>
          </a:bodyPr>
          <a:lstStyle/>
          <a:p>
            <a:pPr marL="457200" lvl="0" indent="-457200">
              <a:spcAft>
                <a:spcPts val="2400"/>
              </a:spcAft>
              <a:buFont typeface="Arial" charset="0"/>
              <a:buChar char="•"/>
            </a:pPr>
            <a:r>
              <a:rPr lang="en-US" sz="2400" b="1" dirty="0" err="1">
                <a:latin typeface="Avenir Book" charset="0"/>
                <a:ea typeface="Avenir Book" charset="0"/>
                <a:cs typeface="Avenir Book" charset="0"/>
              </a:rPr>
              <a:t>Jupyter</a:t>
            </a:r>
            <a:r>
              <a:rPr lang="en-US" sz="2400" b="1" dirty="0">
                <a:latin typeface="Avenir Book" charset="0"/>
                <a:ea typeface="Avenir Book" charset="0"/>
                <a:cs typeface="Avenir Book" charset="0"/>
              </a:rPr>
              <a:t> notebooks:</a:t>
            </a:r>
            <a:r>
              <a:rPr lang="en-US" sz="2400" dirty="0">
                <a:latin typeface="Avenir Book" charset="0"/>
                <a:ea typeface="Avenir Book" charset="0"/>
                <a:cs typeface="Avenir Book" charset="0"/>
              </a:rPr>
              <a:t> interactive coding and visualization of output</a:t>
            </a:r>
          </a:p>
          <a:p>
            <a:pPr marL="457200" lvl="0" indent="-457200">
              <a:spcAft>
                <a:spcPts val="2400"/>
              </a:spcAft>
              <a:buFont typeface="Arial" charset="0"/>
              <a:buChar char="•"/>
            </a:pPr>
            <a:r>
              <a:rPr lang="en-US" sz="2400" b="1" dirty="0" err="1">
                <a:latin typeface="Avenir Book" charset="0"/>
                <a:ea typeface="Avenir Book" charset="0"/>
                <a:cs typeface="Avenir Book" charset="0"/>
              </a:rPr>
              <a:t>NumPy</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SciPy</a:t>
            </a:r>
            <a:r>
              <a:rPr lang="en-US" sz="2400" b="1" dirty="0">
                <a:latin typeface="Avenir Book" charset="0"/>
                <a:ea typeface="Avenir Book" charset="0"/>
                <a:cs typeface="Avenir Book" charset="0"/>
              </a:rPr>
              <a:t>, Pandas: </a:t>
            </a:r>
            <a:r>
              <a:rPr lang="en-US" sz="2400" dirty="0">
                <a:latin typeface="Avenir Book" charset="0"/>
                <a:ea typeface="Avenir Book" charset="0"/>
                <a:cs typeface="Avenir Book" charset="0"/>
              </a:rPr>
              <a:t>numerical computation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Matplotlib</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Seaborn</a:t>
            </a:r>
            <a:r>
              <a:rPr lang="en-US" sz="2400" b="1" dirty="0">
                <a:latin typeface="Avenir Book" charset="0"/>
                <a:ea typeface="Avenir Book" charset="0"/>
                <a:cs typeface="Avenir Book" charset="0"/>
              </a:rPr>
              <a:t>:</a:t>
            </a:r>
            <a:r>
              <a:rPr lang="en-US" sz="2400" dirty="0">
                <a:latin typeface="Avenir Book" charset="0"/>
                <a:ea typeface="Avenir Book" charset="0"/>
                <a:cs typeface="Avenir Book" charset="0"/>
              </a:rPr>
              <a:t> data visualization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Scikit</a:t>
            </a:r>
            <a:r>
              <a:rPr lang="en-US" sz="2400" b="1" dirty="0">
                <a:latin typeface="Avenir Book" charset="0"/>
                <a:ea typeface="Avenir Book" charset="0"/>
                <a:cs typeface="Avenir Book" charset="0"/>
              </a:rPr>
              <a:t>-learn: </a:t>
            </a:r>
            <a:r>
              <a:rPr lang="en-US" sz="2400" dirty="0">
                <a:latin typeface="Avenir Book" charset="0"/>
                <a:ea typeface="Avenir Book" charset="0"/>
                <a:cs typeface="Avenir Book" charset="0"/>
              </a:rPr>
              <a:t>machine learning</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
        <p:nvSpPr>
          <p:cNvPr id="3" name="Rounded Rectangle 2"/>
          <p:cNvSpPr/>
          <p:nvPr/>
        </p:nvSpPr>
        <p:spPr>
          <a:xfrm>
            <a:off x="787078" y="1111170"/>
            <a:ext cx="7205016" cy="2442258"/>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979533" y="1721141"/>
            <a:ext cx="1856648" cy="516156"/>
            <a:chOff x="6979533" y="2074220"/>
            <a:chExt cx="1856648" cy="516156"/>
          </a:xfrm>
        </p:grpSpPr>
        <p:sp>
          <p:nvSpPr>
            <p:cNvPr id="8" name="Rounded Rectangle 7"/>
            <p:cNvSpPr/>
            <p:nvPr/>
          </p:nvSpPr>
          <p:spPr>
            <a:xfrm>
              <a:off x="6979533" y="2074220"/>
              <a:ext cx="1856647" cy="51615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venir Book" charset="0"/>
                <a:ea typeface="Avenir Book" charset="0"/>
                <a:cs typeface="Avenir Book" charset="0"/>
              </a:endParaRPr>
            </a:p>
          </p:txBody>
        </p:sp>
        <p:sp>
          <p:nvSpPr>
            <p:cNvPr id="7" name="Rounded Rectangle 6"/>
            <p:cNvSpPr/>
            <p:nvPr/>
          </p:nvSpPr>
          <p:spPr>
            <a:xfrm>
              <a:off x="6979534" y="2074221"/>
              <a:ext cx="1856647" cy="516155"/>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venir Book" charset="0"/>
                  <a:ea typeface="Avenir Book" charset="0"/>
                  <a:cs typeface="Avenir Book" charset="0"/>
                </a:rPr>
                <a:t>Week 1</a:t>
              </a:r>
              <a:endParaRPr lang="en-US" sz="2400" dirty="0">
                <a:latin typeface="Avenir Book" charset="0"/>
                <a:ea typeface="Avenir Book" charset="0"/>
                <a:cs typeface="Avenir Book" charset="0"/>
              </a:endParaRPr>
            </a:p>
          </p:txBody>
        </p:sp>
      </p:grpSp>
    </p:spTree>
    <p:extLst>
      <p:ext uri="{BB962C8B-B14F-4D97-AF65-F5344CB8AC3E}">
        <p14:creationId xmlns:p14="http://schemas.microsoft.com/office/powerpoint/2010/main" val="298548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50000">
              <a:schemeClr val="accent2"/>
            </a:gs>
          </a:gsLst>
          <a:lin ang="18900000" scaled="1"/>
        </a:gradFill>
        <a:effectLst/>
      </p:bgPr>
    </p:bg>
    <p:spTree>
      <p:nvGrpSpPr>
        <p:cNvPr id="1" name="Shape 261"/>
        <p:cNvGrpSpPr/>
        <p:nvPr/>
      </p:nvGrpSpPr>
      <p:grpSpPr>
        <a:xfrm>
          <a:off x="0" y="0"/>
          <a:ext cx="0" cy="0"/>
          <a:chOff x="0" y="0"/>
          <a:chExt cx="0" cy="0"/>
        </a:xfrm>
      </p:grpSpPr>
    </p:spTree>
    <p:extLst>
      <p:ext uri="{BB962C8B-B14F-4D97-AF65-F5344CB8AC3E}">
        <p14:creationId xmlns:p14="http://schemas.microsoft.com/office/powerpoint/2010/main" val="125240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3848" y="1214129"/>
            <a:ext cx="7337192" cy="2862322"/>
          </a:xfrm>
          <a:prstGeom prst="rect">
            <a:avLst/>
          </a:prstGeom>
        </p:spPr>
        <p:txBody>
          <a:bodyPr wrap="square">
            <a:spAutoFit/>
          </a:bodyPr>
          <a:lstStyle/>
          <a:p>
            <a:pPr marL="457200" lvl="0" indent="-457200">
              <a:spcAft>
                <a:spcPts val="2400"/>
              </a:spcAft>
              <a:buFont typeface="Arial" charset="0"/>
              <a:buChar char="•"/>
            </a:pPr>
            <a:r>
              <a:rPr lang="en-US" sz="2400" b="1" dirty="0" err="1">
                <a:latin typeface="Avenir Book" charset="0"/>
                <a:ea typeface="Avenir Book" charset="0"/>
                <a:cs typeface="Avenir Book" charset="0"/>
              </a:rPr>
              <a:t>Jupyter</a:t>
            </a:r>
            <a:r>
              <a:rPr lang="en-US" sz="2400" b="1" dirty="0">
                <a:latin typeface="Avenir Book" charset="0"/>
                <a:ea typeface="Avenir Book" charset="0"/>
                <a:cs typeface="Avenir Book" charset="0"/>
              </a:rPr>
              <a:t> notebooks:</a:t>
            </a:r>
            <a:r>
              <a:rPr lang="en-US" sz="2400" dirty="0">
                <a:latin typeface="Avenir Book" charset="0"/>
                <a:ea typeface="Avenir Book" charset="0"/>
                <a:cs typeface="Avenir Book" charset="0"/>
              </a:rPr>
              <a:t> interactive coding and visualization of output</a:t>
            </a:r>
          </a:p>
          <a:p>
            <a:pPr marL="457200" lvl="0" indent="-457200">
              <a:spcAft>
                <a:spcPts val="2400"/>
              </a:spcAft>
              <a:buFont typeface="Arial" charset="0"/>
              <a:buChar char="•"/>
            </a:pPr>
            <a:r>
              <a:rPr lang="en-US" sz="2400" b="1" dirty="0" err="1">
                <a:latin typeface="Avenir Book" charset="0"/>
                <a:ea typeface="Avenir Book" charset="0"/>
                <a:cs typeface="Avenir Book" charset="0"/>
              </a:rPr>
              <a:t>NumPy</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SciPy</a:t>
            </a:r>
            <a:r>
              <a:rPr lang="en-US" sz="2400" b="1" dirty="0">
                <a:latin typeface="Avenir Book" charset="0"/>
                <a:ea typeface="Avenir Book" charset="0"/>
                <a:cs typeface="Avenir Book" charset="0"/>
              </a:rPr>
              <a:t>, Pandas: </a:t>
            </a:r>
            <a:r>
              <a:rPr lang="en-US" sz="2400" dirty="0">
                <a:latin typeface="Avenir Book" charset="0"/>
                <a:ea typeface="Avenir Book" charset="0"/>
                <a:cs typeface="Avenir Book" charset="0"/>
              </a:rPr>
              <a:t>numerical computation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Matplotlib</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Seaborn</a:t>
            </a:r>
            <a:r>
              <a:rPr lang="en-US" sz="2400" b="1" dirty="0">
                <a:latin typeface="Avenir Book" charset="0"/>
                <a:ea typeface="Avenir Book" charset="0"/>
                <a:cs typeface="Avenir Book" charset="0"/>
              </a:rPr>
              <a:t>:</a:t>
            </a:r>
            <a:r>
              <a:rPr lang="en-US" sz="2400" dirty="0">
                <a:latin typeface="Avenir Book" charset="0"/>
                <a:ea typeface="Avenir Book" charset="0"/>
                <a:cs typeface="Avenir Book" charset="0"/>
              </a:rPr>
              <a:t> data visualization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Scikit</a:t>
            </a:r>
            <a:r>
              <a:rPr lang="en-US" sz="2400" b="1" dirty="0">
                <a:latin typeface="Avenir Book" charset="0"/>
                <a:ea typeface="Avenir Book" charset="0"/>
                <a:cs typeface="Avenir Book" charset="0"/>
              </a:rPr>
              <a:t>-learn: </a:t>
            </a:r>
            <a:r>
              <a:rPr lang="en-US" sz="2400" dirty="0">
                <a:latin typeface="Avenir Book" charset="0"/>
                <a:ea typeface="Avenir Book" charset="0"/>
                <a:cs typeface="Avenir Book" charset="0"/>
              </a:rPr>
              <a:t>machine learning</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
        <p:nvSpPr>
          <p:cNvPr id="3" name="Rounded Rectangle 2"/>
          <p:cNvSpPr/>
          <p:nvPr/>
        </p:nvSpPr>
        <p:spPr>
          <a:xfrm>
            <a:off x="787078" y="3472405"/>
            <a:ext cx="6875363" cy="706056"/>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731021" y="3567355"/>
            <a:ext cx="2105160" cy="516155"/>
            <a:chOff x="6731021" y="3567355"/>
            <a:chExt cx="2105160" cy="516155"/>
          </a:xfrm>
        </p:grpSpPr>
        <p:sp>
          <p:nvSpPr>
            <p:cNvPr id="9" name="Rounded Rectangle 8"/>
            <p:cNvSpPr/>
            <p:nvPr/>
          </p:nvSpPr>
          <p:spPr>
            <a:xfrm>
              <a:off x="6731021" y="3567355"/>
              <a:ext cx="2105160" cy="51615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venir Book" charset="0"/>
                <a:ea typeface="Avenir Book" charset="0"/>
                <a:cs typeface="Avenir Book" charset="0"/>
              </a:endParaRPr>
            </a:p>
          </p:txBody>
        </p:sp>
        <p:sp>
          <p:nvSpPr>
            <p:cNvPr id="7" name="Rounded Rectangle 6"/>
            <p:cNvSpPr/>
            <p:nvPr/>
          </p:nvSpPr>
          <p:spPr>
            <a:xfrm>
              <a:off x="6731021" y="3567355"/>
              <a:ext cx="2105160" cy="516155"/>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venir Book" charset="0"/>
                  <a:ea typeface="Avenir Book" charset="0"/>
                  <a:cs typeface="Avenir Book" charset="0"/>
                </a:rPr>
                <a:t>Weeks 2 – 12</a:t>
              </a:r>
              <a:endParaRPr lang="en-US" sz="2400" dirty="0">
                <a:latin typeface="Avenir Book" charset="0"/>
                <a:ea typeface="Avenir Book" charset="0"/>
                <a:cs typeface="Avenir Book" charset="0"/>
              </a:endParaRPr>
            </a:p>
          </p:txBody>
        </p:sp>
      </p:grpSp>
    </p:spTree>
    <p:extLst>
      <p:ext uri="{BB962C8B-B14F-4D97-AF65-F5344CB8AC3E}">
        <p14:creationId xmlns:p14="http://schemas.microsoft.com/office/powerpoint/2010/main" val="104398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9930" y="1086807"/>
            <a:ext cx="3827245" cy="3170099"/>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Polyglot analysis environment—blends multiple languages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is an anagram of: Julia, Python, and R</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a:latin typeface="Avenir Book" charset="0"/>
                <a:ea typeface="Avenir Book" charset="0"/>
                <a:cs typeface="Avenir Book" charset="0"/>
              </a:rPr>
              <a:t>Supports </a:t>
            </a:r>
            <a:r>
              <a:rPr lang="en-US" sz="2000" dirty="0">
                <a:latin typeface="Avenir Book" charset="0"/>
                <a:ea typeface="Avenir Book" charset="0"/>
                <a:cs typeface="Avenir Book" charset="0"/>
              </a:rPr>
              <a:t>multiple content types: code, narrative text, images, movies, etc.</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7" name="Rectangle 6"/>
          <p:cNvSpPr/>
          <p:nvPr/>
        </p:nvSpPr>
        <p:spPr>
          <a:xfrm>
            <a:off x="398352" y="2183144"/>
            <a:ext cx="3755359" cy="24027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2" name="Picture 11"/>
          <p:cNvPicPr>
            <a:picLocks noChangeAspect="1"/>
          </p:cNvPicPr>
          <p:nvPr/>
        </p:nvPicPr>
        <p:blipFill>
          <a:blip r:embed="rId3"/>
          <a:stretch>
            <a:fillRect/>
          </a:stretch>
        </p:blipFill>
        <p:spPr>
          <a:xfrm>
            <a:off x="5149661" y="816144"/>
            <a:ext cx="3415605" cy="3850428"/>
          </a:xfrm>
          <a:prstGeom prst="rect">
            <a:avLst/>
          </a:prstGeom>
        </p:spPr>
      </p:pic>
    </p:spTree>
    <p:extLst>
      <p:ext uri="{BB962C8B-B14F-4D97-AF65-F5344CB8AC3E}">
        <p14:creationId xmlns:p14="http://schemas.microsoft.com/office/powerpoint/2010/main" val="1385282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9930" y="1086807"/>
            <a:ext cx="3827245" cy="3170099"/>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Polyglot analysis environment—blends multiple languages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is an anagram of: Julia, Python, and R</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Supports multiple content types: code, narrative text, images, movies, etc.</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7" name="Rectangle 6"/>
          <p:cNvSpPr/>
          <p:nvPr/>
        </p:nvSpPr>
        <p:spPr>
          <a:xfrm>
            <a:off x="398352" y="3190672"/>
            <a:ext cx="3755359" cy="13952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4" name="Picture 13"/>
          <p:cNvPicPr>
            <a:picLocks noChangeAspect="1"/>
          </p:cNvPicPr>
          <p:nvPr/>
        </p:nvPicPr>
        <p:blipFill>
          <a:blip r:embed="rId3"/>
          <a:stretch>
            <a:fillRect/>
          </a:stretch>
        </p:blipFill>
        <p:spPr>
          <a:xfrm>
            <a:off x="5149661" y="816144"/>
            <a:ext cx="3415605" cy="3850428"/>
          </a:xfrm>
          <a:prstGeom prst="rect">
            <a:avLst/>
          </a:prstGeom>
        </p:spPr>
      </p:pic>
    </p:spTree>
    <p:extLst>
      <p:ext uri="{BB962C8B-B14F-4D97-AF65-F5344CB8AC3E}">
        <p14:creationId xmlns:p14="http://schemas.microsoft.com/office/powerpoint/2010/main" val="169105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6" name="Rectangle 5"/>
          <p:cNvSpPr/>
          <p:nvPr/>
        </p:nvSpPr>
        <p:spPr>
          <a:xfrm>
            <a:off x="559930" y="1086807"/>
            <a:ext cx="3827245" cy="3170099"/>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Polyglot analysis environment—blends multiple languages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is an anagram of: Julia, Python, and R</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Supports multiple content types: code, narrative text, images, movies, etc.</a:t>
            </a:r>
          </a:p>
        </p:txBody>
      </p:sp>
      <p:sp>
        <p:nvSpPr>
          <p:cNvPr id="9" name="Rectangle 8"/>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0" name="Picture 9"/>
          <p:cNvPicPr>
            <a:picLocks noChangeAspect="1"/>
          </p:cNvPicPr>
          <p:nvPr/>
        </p:nvPicPr>
        <p:blipFill>
          <a:blip r:embed="rId3"/>
          <a:stretch>
            <a:fillRect/>
          </a:stretch>
        </p:blipFill>
        <p:spPr>
          <a:xfrm>
            <a:off x="5149661" y="816144"/>
            <a:ext cx="3415605" cy="3850428"/>
          </a:xfrm>
          <a:prstGeom prst="rect">
            <a:avLst/>
          </a:prstGeom>
        </p:spPr>
      </p:pic>
    </p:spTree>
    <p:extLst>
      <p:ext uri="{BB962C8B-B14F-4D97-AF65-F5344CB8AC3E}">
        <p14:creationId xmlns:p14="http://schemas.microsoft.com/office/powerpoint/2010/main" val="151056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8023" y="1361872"/>
            <a:ext cx="3827245" cy="1631216"/>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HTML &amp; Markdown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LaTeX</a:t>
            </a:r>
            <a:r>
              <a:rPr lang="en-US" sz="2000" dirty="0">
                <a:latin typeface="Avenir Book" charset="0"/>
                <a:ea typeface="Avenir Book" charset="0"/>
                <a:cs typeface="Avenir Book" charset="0"/>
              </a:rPr>
              <a:t> (equations)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Code</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9" name="Rectangle 8"/>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0" name="Picture 9"/>
          <p:cNvPicPr>
            <a:picLocks noChangeAspect="1"/>
          </p:cNvPicPr>
          <p:nvPr/>
        </p:nvPicPr>
        <p:blipFill>
          <a:blip r:embed="rId3"/>
          <a:stretch>
            <a:fillRect/>
          </a:stretch>
        </p:blipFill>
        <p:spPr>
          <a:xfrm>
            <a:off x="5149661" y="816144"/>
            <a:ext cx="3415605" cy="3850428"/>
          </a:xfrm>
          <a:prstGeom prst="rect">
            <a:avLst/>
          </a:prstGeom>
        </p:spPr>
      </p:pic>
    </p:spTree>
    <p:extLst>
      <p:ext uri="{BB962C8B-B14F-4D97-AF65-F5344CB8AC3E}">
        <p14:creationId xmlns:p14="http://schemas.microsoft.com/office/powerpoint/2010/main" val="120211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8023" y="1361872"/>
            <a:ext cx="3827245" cy="1631216"/>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HTML &amp; Markdown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LaTeX</a:t>
            </a:r>
            <a:r>
              <a:rPr lang="en-US" sz="2000" dirty="0">
                <a:latin typeface="Avenir Book" charset="0"/>
                <a:ea typeface="Avenir Book" charset="0"/>
                <a:cs typeface="Avenir Book" charset="0"/>
              </a:rPr>
              <a:t> (equations)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Code</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9" name="Rectangle 8"/>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0" name="Picture 9"/>
          <p:cNvPicPr>
            <a:picLocks noChangeAspect="1"/>
          </p:cNvPicPr>
          <p:nvPr/>
        </p:nvPicPr>
        <p:blipFill>
          <a:blip r:embed="rId3"/>
          <a:stretch>
            <a:fillRect/>
          </a:stretch>
        </p:blipFill>
        <p:spPr>
          <a:xfrm>
            <a:off x="5149661" y="816144"/>
            <a:ext cx="3415605" cy="3850428"/>
          </a:xfrm>
          <a:prstGeom prst="rect">
            <a:avLst/>
          </a:prstGeom>
        </p:spPr>
      </p:pic>
      <p:cxnSp>
        <p:nvCxnSpPr>
          <p:cNvPr id="13" name="Straight Arrow Connector 12"/>
          <p:cNvCxnSpPr/>
          <p:nvPr/>
        </p:nvCxnSpPr>
        <p:spPr>
          <a:xfrm flipV="1">
            <a:off x="3432248" y="1591294"/>
            <a:ext cx="2398536" cy="1187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101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8023" y="1361872"/>
            <a:ext cx="3827245" cy="1631216"/>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HTML &amp; Markdown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LaTeX</a:t>
            </a:r>
            <a:r>
              <a:rPr lang="en-US" sz="2000" dirty="0">
                <a:latin typeface="Avenir Book" charset="0"/>
                <a:ea typeface="Avenir Book" charset="0"/>
                <a:cs typeface="Avenir Book" charset="0"/>
              </a:rPr>
              <a:t> (equations)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Code</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9" name="Rectangle 8"/>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0" name="Picture 9"/>
          <p:cNvPicPr>
            <a:picLocks noChangeAspect="1"/>
          </p:cNvPicPr>
          <p:nvPr/>
        </p:nvPicPr>
        <p:blipFill>
          <a:blip r:embed="rId3"/>
          <a:stretch>
            <a:fillRect/>
          </a:stretch>
        </p:blipFill>
        <p:spPr>
          <a:xfrm>
            <a:off x="5149661" y="816144"/>
            <a:ext cx="3415605" cy="3850428"/>
          </a:xfrm>
          <a:prstGeom prst="rect">
            <a:avLst/>
          </a:prstGeom>
        </p:spPr>
      </p:pic>
      <p:cxnSp>
        <p:nvCxnSpPr>
          <p:cNvPr id="13" name="Straight Arrow Connector 12"/>
          <p:cNvCxnSpPr/>
          <p:nvPr/>
        </p:nvCxnSpPr>
        <p:spPr>
          <a:xfrm flipV="1">
            <a:off x="3337023" y="1828801"/>
            <a:ext cx="3253782" cy="34867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616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8023" y="1361872"/>
            <a:ext cx="3827245" cy="1631216"/>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HTML &amp; Markdown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err="1">
                <a:latin typeface="Avenir Book" charset="0"/>
                <a:ea typeface="Avenir Book" charset="0"/>
                <a:cs typeface="Avenir Book" charset="0"/>
              </a:rPr>
              <a:t>LaTeX</a:t>
            </a:r>
            <a:r>
              <a:rPr lang="en-US" sz="2000" dirty="0">
                <a:latin typeface="Avenir Book" charset="0"/>
                <a:ea typeface="Avenir Book" charset="0"/>
                <a:cs typeface="Avenir Book" charset="0"/>
              </a:rPr>
              <a:t> (equations)</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Code</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9" name="Rectangle 8"/>
          <p:cNvSpPr/>
          <p:nvPr/>
        </p:nvSpPr>
        <p:spPr>
          <a:xfrm>
            <a:off x="5277024" y="4540435"/>
            <a:ext cx="3450288"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jupyter.org</a:t>
            </a:r>
            <a:r>
              <a:rPr lang="en-US" sz="1600" dirty="0">
                <a:latin typeface="Avenir Book" charset="0"/>
                <a:ea typeface="Avenir Book" charset="0"/>
                <a:cs typeface="Avenir Book" charset="0"/>
              </a:rPr>
              <a:t>/</a:t>
            </a:r>
          </a:p>
        </p:txBody>
      </p:sp>
      <p:pic>
        <p:nvPicPr>
          <p:cNvPr id="10" name="Picture 9"/>
          <p:cNvPicPr>
            <a:picLocks noChangeAspect="1"/>
          </p:cNvPicPr>
          <p:nvPr/>
        </p:nvPicPr>
        <p:blipFill>
          <a:blip r:embed="rId3"/>
          <a:stretch>
            <a:fillRect/>
          </a:stretch>
        </p:blipFill>
        <p:spPr>
          <a:xfrm>
            <a:off x="5149661" y="816144"/>
            <a:ext cx="3415605" cy="3850428"/>
          </a:xfrm>
          <a:prstGeom prst="rect">
            <a:avLst/>
          </a:prstGeom>
        </p:spPr>
      </p:pic>
      <p:cxnSp>
        <p:nvCxnSpPr>
          <p:cNvPr id="13" name="Straight Arrow Connector 12"/>
          <p:cNvCxnSpPr/>
          <p:nvPr/>
        </p:nvCxnSpPr>
        <p:spPr>
          <a:xfrm flipV="1">
            <a:off x="1900052" y="2398816"/>
            <a:ext cx="3966358" cy="39188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55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7" name="Rectangle 6"/>
          <p:cNvSpPr/>
          <p:nvPr/>
        </p:nvSpPr>
        <p:spPr>
          <a:xfrm>
            <a:off x="398352" y="1306439"/>
            <a:ext cx="3876603" cy="2554545"/>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Code is divided into cells to control execution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Enables interactive development</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Ideal for exploratory analysis and model building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1076319"/>
            <a:ext cx="3780362" cy="3464116"/>
          </a:xfrm>
          <a:prstGeom prst="rect">
            <a:avLst/>
          </a:prstGeom>
          <a:ln>
            <a:no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49459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Legal Notices and Disclaimers</a:t>
            </a:r>
          </a:p>
        </p:txBody>
      </p:sp>
      <p:sp>
        <p:nvSpPr>
          <p:cNvPr id="9" name="Content Placeholder 8"/>
          <p:cNvSpPr>
            <a:spLocks noGrp="1"/>
          </p:cNvSpPr>
          <p:nvPr>
            <p:ph sz="quarter" idx="13"/>
          </p:nvPr>
        </p:nvSpPr>
        <p:spPr/>
        <p:txBody>
          <a:bodyPr/>
          <a:lstStyle/>
          <a:p>
            <a:r>
              <a:rPr lang="en-US" sz="1500" dirty="0"/>
              <a:t>This presentation is for informational purposes only. INTEL MAKES NO WARRANTIES, EXPRESS OR IMPLIED, IN THIS SUMMARY. </a:t>
            </a:r>
          </a:p>
          <a:p>
            <a:r>
              <a:rPr lang="en-US" sz="1500" dirty="0"/>
              <a:t>Intel technologies’ features and benefits depend on system configuration and may require enabled hardware, software or service activation. Performance varies depending on system configuration. Check with your system manufacturer or retailer or learn more at </a:t>
            </a:r>
            <a:r>
              <a:rPr lang="en-US" sz="1500" dirty="0">
                <a:hlinkClick r:id="rId2"/>
              </a:rPr>
              <a:t>intel.com</a:t>
            </a:r>
            <a:r>
              <a:rPr lang="en-US" sz="1500" dirty="0"/>
              <a:t>. </a:t>
            </a:r>
          </a:p>
          <a:p>
            <a:r>
              <a:rPr lang="en-US" sz="1500" dirty="0"/>
              <a:t>This sample source code is released under the </a:t>
            </a:r>
            <a:r>
              <a:rPr lang="en-US" sz="1500" dirty="0">
                <a:hlinkClick r:id="rId3"/>
              </a:rPr>
              <a:t>Intel Sample Source Code License Agreement</a:t>
            </a:r>
            <a:r>
              <a:rPr lang="en-US" sz="1500" dirty="0"/>
              <a:t>. </a:t>
            </a:r>
          </a:p>
          <a:p>
            <a:r>
              <a:rPr lang="en-US" sz="1500" dirty="0"/>
              <a:t>Intel and the Intel logo are trademarks of Intel Corporation in the U.S. and/or other countries. </a:t>
            </a:r>
          </a:p>
          <a:p>
            <a:r>
              <a:rPr lang="en-US" sz="1500" dirty="0"/>
              <a:t>*Other names and brands may be claimed as the property of others. </a:t>
            </a:r>
          </a:p>
          <a:p>
            <a:r>
              <a:rPr lang="en-US" sz="1500" dirty="0"/>
              <a:t>Copyright © 2017, Intel Corporation. All rights reserved. </a:t>
            </a:r>
          </a:p>
        </p:txBody>
      </p:sp>
    </p:spTree>
    <p:extLst>
      <p:ext uri="{BB962C8B-B14F-4D97-AF65-F5344CB8AC3E}">
        <p14:creationId xmlns:p14="http://schemas.microsoft.com/office/powerpoint/2010/main" val="2719831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a:t>
            </a:r>
          </a:p>
        </p:txBody>
      </p:sp>
      <p:sp>
        <p:nvSpPr>
          <p:cNvPr id="7" name="Rectangle 6"/>
          <p:cNvSpPr/>
          <p:nvPr/>
        </p:nvSpPr>
        <p:spPr>
          <a:xfrm>
            <a:off x="398352" y="1306439"/>
            <a:ext cx="3876603" cy="2554545"/>
          </a:xfrm>
          <a:prstGeom prst="rect">
            <a:avLst/>
          </a:prstGeom>
        </p:spPr>
        <p:txBody>
          <a:bodyPr wrap="square">
            <a:spAutoFit/>
          </a:bodyPr>
          <a:lstStyle/>
          <a:p>
            <a:pPr marL="457200" lvl="0" indent="-457200">
              <a:buFont typeface="Arial" charset="0"/>
              <a:buChar char="•"/>
            </a:pPr>
            <a:r>
              <a:rPr lang="en-US" sz="2000" dirty="0">
                <a:latin typeface="Avenir Book" charset="0"/>
                <a:ea typeface="Avenir Book" charset="0"/>
                <a:cs typeface="Avenir Book" charset="0"/>
              </a:rPr>
              <a:t>Code is divided into cells to control execution</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Enables interactive development</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Avenir Book" charset="0"/>
                <a:ea typeface="Avenir Book" charset="0"/>
                <a:cs typeface="Avenir Book" charset="0"/>
              </a:rPr>
              <a:t>Ideal for exploratory analysis and model building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1076319"/>
            <a:ext cx="3780362" cy="3464116"/>
          </a:xfrm>
          <a:prstGeom prst="rect">
            <a:avLst/>
          </a:prstGeom>
          <a:ln>
            <a:noFill/>
          </a:ln>
          <a:effectLst>
            <a:outerShdw blurRad="50800" dist="76200" dir="2700000" algn="tl" rotWithShape="0">
              <a:prstClr val="black">
                <a:alpha val="40000"/>
              </a:prstClr>
            </a:outerShdw>
          </a:effectLst>
        </p:spPr>
      </p:pic>
      <p:cxnSp>
        <p:nvCxnSpPr>
          <p:cNvPr id="5" name="Straight Arrow Connector 4"/>
          <p:cNvCxnSpPr/>
          <p:nvPr/>
        </p:nvCxnSpPr>
        <p:spPr>
          <a:xfrm>
            <a:off x="4165600" y="1772356"/>
            <a:ext cx="903111" cy="73377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75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952446"/>
            <a:ext cx="3606174" cy="3687325"/>
          </a:xfrm>
          <a:prstGeom prst="rect">
            <a:avLst/>
          </a:prstGeom>
          <a:effectLst>
            <a:outerShdw blurRad="50800" dist="76200" dir="2700000" algn="tl" rotWithShape="0">
              <a:prstClr val="black">
                <a:alpha val="40000"/>
              </a:prstClr>
            </a:outerShdw>
          </a:effectLst>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3170099"/>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lvl="0" indent="-457200">
              <a:buFont typeface="Arial" charset="0"/>
              <a:buChar char="•"/>
            </a:pPr>
            <a:endParaRPr lang="en-US" sz="2000" dirty="0">
              <a:latin typeface="Avenir Book" charset="0"/>
              <a:ea typeface="Avenir Book" charset="0"/>
              <a:cs typeface="Avenir Book" charset="0"/>
            </a:endParaRPr>
          </a:p>
          <a:p>
            <a:pPr marL="457200" indent="-457200">
              <a:buFont typeface="Arial" charset="0"/>
              <a:buChar char="•"/>
            </a:pPr>
            <a:r>
              <a:rPr lang="en-US" sz="2000" dirty="0">
                <a:latin typeface="Monaco" charset="0"/>
                <a:ea typeface="Monaco" charset="0"/>
                <a:cs typeface="Monaco" charset="0"/>
              </a:rPr>
              <a:t>%run </a:t>
            </a:r>
            <a:r>
              <a:rPr lang="en-US" sz="2000" dirty="0" err="1">
                <a:latin typeface="Monaco" charset="0"/>
                <a:ea typeface="Monaco" charset="0"/>
                <a:cs typeface="Monaco" charset="0"/>
              </a:rPr>
              <a:t>filename.ipynb</a:t>
            </a:r>
            <a:r>
              <a:rPr lang="en-US" sz="2000" dirty="0">
                <a:latin typeface="Avenir Book" charset="0"/>
                <a:ea typeface="Avenir Book" charset="0"/>
                <a:cs typeface="Avenir Book" charset="0"/>
              </a:rPr>
              <a:t>: execute code from another notebook or python file</a:t>
            </a:r>
          </a:p>
        </p:txBody>
      </p:sp>
      <p:sp>
        <p:nvSpPr>
          <p:cNvPr id="11" name="Rectangle 10"/>
          <p:cNvSpPr/>
          <p:nvPr/>
        </p:nvSpPr>
        <p:spPr>
          <a:xfrm>
            <a:off x="550202" y="2315688"/>
            <a:ext cx="3827245" cy="2295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266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952446"/>
            <a:ext cx="3606174" cy="3687325"/>
          </a:xfrm>
          <a:prstGeom prst="rect">
            <a:avLst/>
          </a:prstGeom>
          <a:effectLst>
            <a:outerShdw blurRad="50800" dist="76200" dir="2700000" algn="tl" rotWithShape="0">
              <a:prstClr val="black">
                <a:alpha val="40000"/>
              </a:prstClr>
            </a:outerShdw>
          </a:effectLst>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3170099"/>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lvl="0" indent="-457200">
              <a:buFont typeface="Arial" charset="0"/>
              <a:buChar char="•"/>
            </a:pPr>
            <a:endParaRPr lang="en-US" sz="2000" dirty="0">
              <a:latin typeface="Avenir Book" charset="0"/>
              <a:ea typeface="Avenir Book" charset="0"/>
              <a:cs typeface="Avenir Book" charset="0"/>
            </a:endParaRPr>
          </a:p>
          <a:p>
            <a:pPr marL="457200" indent="-457200">
              <a:buFont typeface="Arial" charset="0"/>
              <a:buChar char="•"/>
            </a:pPr>
            <a:r>
              <a:rPr lang="en-US" sz="2000" dirty="0">
                <a:latin typeface="Monaco" charset="0"/>
                <a:ea typeface="Monaco" charset="0"/>
                <a:cs typeface="Monaco" charset="0"/>
              </a:rPr>
              <a:t>%run </a:t>
            </a:r>
            <a:r>
              <a:rPr lang="en-US" sz="2000" dirty="0" err="1">
                <a:latin typeface="Monaco" charset="0"/>
                <a:ea typeface="Monaco" charset="0"/>
                <a:cs typeface="Monaco" charset="0"/>
              </a:rPr>
              <a:t>filename.ipynb</a:t>
            </a:r>
            <a:r>
              <a:rPr lang="en-US" sz="2000" dirty="0">
                <a:latin typeface="Avenir Book" charset="0"/>
                <a:ea typeface="Avenir Book" charset="0"/>
                <a:cs typeface="Avenir Book" charset="0"/>
              </a:rPr>
              <a:t>: execute code from another notebook or python file</a:t>
            </a:r>
          </a:p>
        </p:txBody>
      </p:sp>
      <p:cxnSp>
        <p:nvCxnSpPr>
          <p:cNvPr id="8" name="Straight Arrow Connector 7"/>
          <p:cNvCxnSpPr/>
          <p:nvPr/>
        </p:nvCxnSpPr>
        <p:spPr>
          <a:xfrm>
            <a:off x="4045801" y="1425039"/>
            <a:ext cx="1023020" cy="77233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0202" y="2315688"/>
            <a:ext cx="3827245" cy="2295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801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952446"/>
            <a:ext cx="3606174" cy="3687325"/>
          </a:xfrm>
          <a:prstGeom prst="rect">
            <a:avLst/>
          </a:prstGeom>
          <a:effectLst>
            <a:outerShdw blurRad="50800" dist="76200" dir="2700000" algn="tl" rotWithShape="0">
              <a:prstClr val="black">
                <a:alpha val="40000"/>
              </a:prstClr>
            </a:outerShdw>
          </a:effectLst>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3170099"/>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endParaRPr lang="en-US" sz="2000" dirty="0">
              <a:latin typeface="Avenir Book" charset="0"/>
              <a:ea typeface="Avenir Book" charset="0"/>
              <a:cs typeface="Avenir Book" charset="0"/>
            </a:endParaRP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lvl="0" indent="-457200">
              <a:buFont typeface="Arial" charset="0"/>
              <a:buChar char="•"/>
            </a:pPr>
            <a:endParaRPr lang="en-US" sz="2000" dirty="0">
              <a:latin typeface="Avenir Book" charset="0"/>
              <a:ea typeface="Avenir Book" charset="0"/>
              <a:cs typeface="Avenir Book" charset="0"/>
            </a:endParaRPr>
          </a:p>
          <a:p>
            <a:pPr marL="457200" indent="-457200">
              <a:buFont typeface="Arial" charset="0"/>
              <a:buChar char="•"/>
            </a:pPr>
            <a:r>
              <a:rPr lang="en-US" sz="2000" dirty="0">
                <a:latin typeface="Monaco" charset="0"/>
                <a:ea typeface="Monaco" charset="0"/>
                <a:cs typeface="Monaco" charset="0"/>
              </a:rPr>
              <a:t>%run </a:t>
            </a:r>
            <a:r>
              <a:rPr lang="en-US" sz="2000" dirty="0" err="1">
                <a:latin typeface="Monaco" charset="0"/>
                <a:ea typeface="Monaco" charset="0"/>
                <a:cs typeface="Monaco" charset="0"/>
              </a:rPr>
              <a:t>filename.ipynb</a:t>
            </a:r>
            <a:r>
              <a:rPr lang="en-US" sz="2000" dirty="0">
                <a:latin typeface="Avenir Book" charset="0"/>
                <a:ea typeface="Avenir Book" charset="0"/>
                <a:cs typeface="Avenir Book" charset="0"/>
              </a:rPr>
              <a:t>: execute code from another notebook or python file</a:t>
            </a:r>
          </a:p>
        </p:txBody>
      </p:sp>
      <p:cxnSp>
        <p:nvCxnSpPr>
          <p:cNvPr id="8" name="Straight Arrow Connector 7"/>
          <p:cNvCxnSpPr/>
          <p:nvPr/>
        </p:nvCxnSpPr>
        <p:spPr>
          <a:xfrm>
            <a:off x="3594246" y="1721922"/>
            <a:ext cx="1429016" cy="104559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0202" y="2315688"/>
            <a:ext cx="3827245" cy="2295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1262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66" y="952446"/>
            <a:ext cx="3606174" cy="3687325"/>
          </a:xfrm>
          <a:prstGeom prst="rect">
            <a:avLst/>
          </a:prstGeom>
          <a:effectLst>
            <a:outerShdw blurRad="50800" dist="76200" dir="2700000" algn="tl" rotWithShape="0">
              <a:prstClr val="black">
                <a:alpha val="40000"/>
              </a:prstClr>
            </a:outerShdw>
          </a:effectLst>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1938992"/>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lvl="0" indent="-457200">
              <a:buFont typeface="Arial" charset="0"/>
              <a:buChar char="•"/>
            </a:pPr>
            <a:endParaRPr lang="en-US" sz="2000" dirty="0">
              <a:latin typeface="Avenir Book" charset="0"/>
              <a:ea typeface="Avenir Book" charset="0"/>
              <a:cs typeface="Avenir Book" charset="0"/>
            </a:endParaRPr>
          </a:p>
        </p:txBody>
      </p:sp>
      <p:cxnSp>
        <p:nvCxnSpPr>
          <p:cNvPr id="8" name="Straight Arrow Connector 7"/>
          <p:cNvCxnSpPr/>
          <p:nvPr/>
        </p:nvCxnSpPr>
        <p:spPr>
          <a:xfrm>
            <a:off x="4025735" y="2882339"/>
            <a:ext cx="1045029" cy="119089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0202" y="3306970"/>
            <a:ext cx="3827245" cy="1304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46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2862322"/>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indent="-457200">
              <a:buFont typeface="Arial" charset="0"/>
              <a:buChar char="•"/>
            </a:pPr>
            <a:r>
              <a:rPr lang="en-US" sz="2000" dirty="0">
                <a:latin typeface="Monaco" charset="0"/>
                <a:ea typeface="Monaco" charset="0"/>
                <a:cs typeface="Monaco" charset="0"/>
              </a:rPr>
              <a:t>%run </a:t>
            </a:r>
            <a:r>
              <a:rPr lang="en-US" sz="2000" dirty="0" err="1">
                <a:latin typeface="Monaco" charset="0"/>
                <a:ea typeface="Monaco" charset="0"/>
                <a:cs typeface="Monaco" charset="0"/>
              </a:rPr>
              <a:t>filename.ipynb</a:t>
            </a:r>
            <a:r>
              <a:rPr lang="en-US" sz="2000" dirty="0">
                <a:latin typeface="Avenir Book" charset="0"/>
                <a:ea typeface="Avenir Book" charset="0"/>
                <a:cs typeface="Avenir Book" charset="0"/>
              </a:rPr>
              <a:t>: execute code from another notebook or python file</a:t>
            </a:r>
          </a:p>
          <a:p>
            <a:pPr marL="457200" indent="-457200">
              <a:buFont typeface="Arial" charset="0"/>
              <a:buChar char="•"/>
            </a:pPr>
            <a:endParaRPr lang="en-US" sz="2000" dirty="0">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82" y="1075591"/>
            <a:ext cx="3086186" cy="3468161"/>
          </a:xfrm>
          <a:prstGeom prst="rect">
            <a:avLst/>
          </a:prstGeom>
          <a:effectLst>
            <a:outerShdw blurRad="50800" dist="76200" dir="2700000" algn="tl" rotWithShape="0">
              <a:prstClr val="black">
                <a:alpha val="40000"/>
              </a:prstClr>
            </a:outerShdw>
          </a:effectLst>
        </p:spPr>
      </p:pic>
      <p:cxnSp>
        <p:nvCxnSpPr>
          <p:cNvPr id="8" name="Straight Arrow Connector 7"/>
          <p:cNvCxnSpPr/>
          <p:nvPr/>
        </p:nvCxnSpPr>
        <p:spPr>
          <a:xfrm flipV="1">
            <a:off x="4157988" y="1876301"/>
            <a:ext cx="1304661" cy="162185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7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Cell </a:t>
            </a:r>
            <a:r>
              <a:rPr lang="en-US" dirty="0" err="1">
                <a:latin typeface="Avenir Book" charset="0"/>
                <a:ea typeface="Avenir Book" charset="0"/>
                <a:cs typeface="Avenir Book" charset="0"/>
              </a:rPr>
              <a:t>Magics</a:t>
            </a:r>
            <a:endParaRPr lang="en-US" dirty="0">
              <a:latin typeface="Avenir Book" charset="0"/>
              <a:ea typeface="Avenir Book" charset="0"/>
              <a:cs typeface="Avenir Book" charset="0"/>
            </a:endParaRPr>
          </a:p>
        </p:txBody>
      </p:sp>
      <p:sp>
        <p:nvSpPr>
          <p:cNvPr id="6" name="Rectangle 5"/>
          <p:cNvSpPr/>
          <p:nvPr/>
        </p:nvSpPr>
        <p:spPr>
          <a:xfrm>
            <a:off x="550202" y="1182469"/>
            <a:ext cx="3827245" cy="3785652"/>
          </a:xfrm>
          <a:prstGeom prst="rect">
            <a:avLst/>
          </a:prstGeom>
        </p:spPr>
        <p:txBody>
          <a:bodyPr wrap="square">
            <a:spAutoFit/>
          </a:bodyPr>
          <a:lstStyle/>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matplotlib</a:t>
            </a:r>
            <a:r>
              <a:rPr lang="en-US" sz="2000" dirty="0">
                <a:latin typeface="Monaco" charset="0"/>
                <a:ea typeface="Monaco" charset="0"/>
                <a:cs typeface="Monaco" charset="0"/>
              </a:rPr>
              <a:t> inline</a:t>
            </a:r>
            <a:r>
              <a:rPr lang="en-US" sz="2000" dirty="0">
                <a:latin typeface="Avenir Book" charset="0"/>
                <a:ea typeface="Avenir Book" charset="0"/>
                <a:cs typeface="Avenir Book" charset="0"/>
              </a:rPr>
              <a:t>: display plots inline in </a:t>
            </a:r>
            <a:r>
              <a:rPr lang="en-US" sz="2000" dirty="0" err="1">
                <a:latin typeface="Avenir Book" charset="0"/>
                <a:ea typeface="Avenir Book" charset="0"/>
                <a:cs typeface="Avenir Book" charset="0"/>
              </a:rPr>
              <a:t>Jupyter</a:t>
            </a:r>
            <a:r>
              <a:rPr lang="en-US" sz="2000" dirty="0">
                <a:latin typeface="Avenir Book" charset="0"/>
                <a:ea typeface="Avenir Book" charset="0"/>
                <a:cs typeface="Avenir Book" charset="0"/>
              </a:rPr>
              <a:t> notebook</a:t>
            </a:r>
          </a:p>
          <a:p>
            <a:pPr marL="457200" lvl="0" indent="-457200">
              <a:buFont typeface="Arial" charset="0"/>
              <a:buChar char="•"/>
            </a:pPr>
            <a:r>
              <a:rPr lang="en-US" sz="2000" dirty="0">
                <a:latin typeface="Monaco" charset="0"/>
                <a:ea typeface="Monaco" charset="0"/>
                <a:cs typeface="Monaco" charset="0"/>
              </a:rPr>
              <a:t>%%</a:t>
            </a:r>
            <a:r>
              <a:rPr lang="en-US" sz="2000" dirty="0" err="1">
                <a:latin typeface="Monaco" charset="0"/>
                <a:ea typeface="Monaco" charset="0"/>
                <a:cs typeface="Monaco" charset="0"/>
              </a:rPr>
              <a:t>timeit</a:t>
            </a:r>
            <a:r>
              <a:rPr lang="en-US" sz="2000" dirty="0">
                <a:latin typeface="Avenir Book" charset="0"/>
                <a:ea typeface="Avenir Book" charset="0"/>
                <a:cs typeface="Avenir Book" charset="0"/>
              </a:rPr>
              <a:t>: time how long a cell takes to execute</a:t>
            </a:r>
          </a:p>
          <a:p>
            <a:pPr marL="457200" indent="-457200">
              <a:buFont typeface="Arial" charset="0"/>
              <a:buChar char="•"/>
            </a:pPr>
            <a:r>
              <a:rPr lang="en-US" sz="2000" dirty="0">
                <a:latin typeface="Monaco" charset="0"/>
                <a:ea typeface="Monaco" charset="0"/>
                <a:cs typeface="Monaco" charset="0"/>
              </a:rPr>
              <a:t>%run </a:t>
            </a:r>
            <a:r>
              <a:rPr lang="en-US" sz="2000" dirty="0" err="1">
                <a:latin typeface="Monaco" charset="0"/>
                <a:ea typeface="Monaco" charset="0"/>
                <a:cs typeface="Monaco" charset="0"/>
              </a:rPr>
              <a:t>filename.ipynb</a:t>
            </a:r>
            <a:r>
              <a:rPr lang="en-US" sz="2000" dirty="0">
                <a:latin typeface="Avenir Book" charset="0"/>
                <a:ea typeface="Avenir Book" charset="0"/>
                <a:cs typeface="Avenir Book" charset="0"/>
              </a:rPr>
              <a:t>: execute code from another notebook or python file</a:t>
            </a:r>
          </a:p>
          <a:p>
            <a:pPr marL="457200" indent="-457200">
              <a:buFont typeface="Arial" charset="0"/>
              <a:buChar char="•"/>
            </a:pPr>
            <a:r>
              <a:rPr lang="en-US" sz="2000" dirty="0">
                <a:latin typeface="Monaco" charset="0"/>
                <a:ea typeface="Monaco" charset="0"/>
                <a:cs typeface="Monaco" charset="0"/>
              </a:rPr>
              <a:t>%load </a:t>
            </a:r>
            <a:r>
              <a:rPr lang="en-US" sz="2000" dirty="0" err="1">
                <a:latin typeface="Monaco" charset="0"/>
                <a:ea typeface="Monaco" charset="0"/>
                <a:cs typeface="Monaco" charset="0"/>
              </a:rPr>
              <a:t>filename.py</a:t>
            </a:r>
            <a:r>
              <a:rPr lang="en-US" sz="2000" dirty="0">
                <a:latin typeface="Avenir Book" charset="0"/>
                <a:ea typeface="Avenir Book" charset="0"/>
                <a:cs typeface="Avenir Book" charset="0"/>
              </a:rPr>
              <a:t>: copy contents of the file and paste into the cell</a:t>
            </a:r>
          </a:p>
          <a:p>
            <a:pPr marL="457200" indent="-457200">
              <a:buFont typeface="Arial" charset="0"/>
              <a:buChar char="•"/>
            </a:pPr>
            <a:endParaRPr lang="en-US" sz="2000" dirty="0">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82" y="1075591"/>
            <a:ext cx="3086186" cy="3468161"/>
          </a:xfrm>
          <a:prstGeom prst="rect">
            <a:avLst/>
          </a:prstGeom>
          <a:effectLst>
            <a:outerShdw blurRad="50800" dist="76200" dir="2700000" algn="tl" rotWithShape="0">
              <a:prstClr val="black">
                <a:alpha val="40000"/>
              </a:prstClr>
            </a:outerShdw>
          </a:effectLst>
        </p:spPr>
      </p:pic>
      <p:cxnSp>
        <p:nvCxnSpPr>
          <p:cNvPr id="8" name="Straight Arrow Connector 7"/>
          <p:cNvCxnSpPr/>
          <p:nvPr/>
        </p:nvCxnSpPr>
        <p:spPr>
          <a:xfrm flipV="1">
            <a:off x="4157988" y="1876301"/>
            <a:ext cx="1304661" cy="162185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27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Keyboard Shortcuts</a:t>
            </a:r>
          </a:p>
        </p:txBody>
      </p:sp>
      <p:sp>
        <p:nvSpPr>
          <p:cNvPr id="6" name="Rectangle 5"/>
          <p:cNvSpPr/>
          <p:nvPr/>
        </p:nvSpPr>
        <p:spPr>
          <a:xfrm>
            <a:off x="623656" y="4255994"/>
            <a:ext cx="7987219" cy="400110"/>
          </a:xfrm>
          <a:prstGeom prst="rect">
            <a:avLst/>
          </a:prstGeom>
        </p:spPr>
        <p:txBody>
          <a:bodyPr wrap="square">
            <a:spAutoFit/>
          </a:bodyPr>
          <a:lstStyle/>
          <a:p>
            <a:pPr lvl="0"/>
            <a:r>
              <a:rPr lang="en-US" sz="2000" dirty="0">
                <a:latin typeface="Avenir Book" charset="0"/>
                <a:ea typeface="Avenir Book" charset="0"/>
                <a:cs typeface="Avenir Book" charset="0"/>
              </a:rPr>
              <a:t>Keyboard shortcuts can be viewed from Help → Keyboard Shortcuts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255" y="942169"/>
            <a:ext cx="6666022" cy="3051674"/>
          </a:xfrm>
          <a:prstGeom prst="rect">
            <a:avLst/>
          </a:prstGeom>
          <a:noFill/>
          <a:ln w="12700">
            <a:solidFill>
              <a:schemeClr val="bg1"/>
            </a:solidFill>
          </a:ln>
        </p:spPr>
      </p:pic>
    </p:spTree>
    <p:extLst>
      <p:ext uri="{BB962C8B-B14F-4D97-AF65-F5344CB8AC3E}">
        <p14:creationId xmlns:p14="http://schemas.microsoft.com/office/powerpoint/2010/main" val="1578828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Making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Notebooks Reusable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1721"/>
          <a:stretch/>
        </p:blipFill>
        <p:spPr>
          <a:xfrm>
            <a:off x="5297461" y="2053574"/>
            <a:ext cx="3356756" cy="2169106"/>
          </a:xfrm>
          <a:prstGeom prst="rect">
            <a:avLst/>
          </a:prstGeom>
          <a:ln w="12700">
            <a:solidFill>
              <a:schemeClr val="bg1"/>
            </a:solidFill>
          </a:ln>
        </p:spPr>
      </p:pic>
      <p:sp>
        <p:nvSpPr>
          <p:cNvPr id="7" name="Rectangle 6"/>
          <p:cNvSpPr/>
          <p:nvPr/>
        </p:nvSpPr>
        <p:spPr>
          <a:xfrm>
            <a:off x="398351" y="1379744"/>
            <a:ext cx="4625712" cy="1354217"/>
          </a:xfrm>
          <a:prstGeom prst="rect">
            <a:avLst/>
          </a:prstGeom>
        </p:spPr>
        <p:txBody>
          <a:bodyPr wrap="square">
            <a:spAutoFit/>
          </a:bodyPr>
          <a:lstStyle/>
          <a:p>
            <a:pPr lvl="0"/>
            <a:r>
              <a:rPr lang="en-US" sz="2000" dirty="0">
                <a:latin typeface="Avenir Book" charset="0"/>
                <a:ea typeface="Avenir Book" charset="0"/>
                <a:cs typeface="Avenir Book" charset="0"/>
              </a:rPr>
              <a:t>Convert from Command Line</a:t>
            </a:r>
          </a:p>
          <a:p>
            <a:pPr lvl="0"/>
            <a:endParaRPr lang="en-US" sz="2000" dirty="0">
              <a:latin typeface="Monaco" charset="0"/>
              <a:ea typeface="Monaco" charset="0"/>
              <a:cs typeface="Monaco" charset="0"/>
            </a:endParaRPr>
          </a:p>
          <a:p>
            <a:pPr>
              <a:lnSpc>
                <a:spcPct val="150000"/>
              </a:lnSpc>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jupyter</a:t>
            </a:r>
            <a:r>
              <a:rPr lang="en-US" dirty="0">
                <a:solidFill>
                  <a:srgbClr val="212121"/>
                </a:solidFill>
                <a:latin typeface="Courier" charset="0"/>
                <a:ea typeface=""/>
                <a:cs typeface=""/>
              </a:rPr>
              <a:t> </a:t>
            </a:r>
            <a:r>
              <a:rPr lang="en-US" dirty="0" err="1">
                <a:solidFill>
                  <a:srgbClr val="212121"/>
                </a:solidFill>
                <a:latin typeface="Courier" charset="0"/>
                <a:ea typeface=""/>
                <a:cs typeface=""/>
              </a:rPr>
              <a:t>nbconvert</a:t>
            </a:r>
            <a:r>
              <a:rPr lang="en-US" dirty="0">
                <a:solidFill>
                  <a:srgbClr val="212121"/>
                </a:solidFill>
                <a:latin typeface="Courier" charset="0"/>
                <a:ea typeface=""/>
                <a:cs typeface=""/>
              </a:rPr>
              <a:t> --to python 	</a:t>
            </a:r>
            <a:r>
              <a:rPr lang="en-US" dirty="0" err="1">
                <a:solidFill>
                  <a:srgbClr val="212121"/>
                </a:solidFill>
                <a:latin typeface="Courier" charset="0"/>
                <a:ea typeface=""/>
                <a:cs typeface=""/>
              </a:rPr>
              <a:t>notebook.ipynb</a:t>
            </a:r>
            <a:endParaRPr lang="en-US" sz="1600" dirty="0">
              <a:latin typeface="Monaco" charset="0"/>
              <a:ea typeface="Monaco" charset="0"/>
              <a:cs typeface="Monaco" charset="0"/>
            </a:endParaRPr>
          </a:p>
        </p:txBody>
      </p:sp>
      <p:sp>
        <p:nvSpPr>
          <p:cNvPr id="6" name="Rectangle 5"/>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To extract Python code from a </a:t>
            </a:r>
            <a:r>
              <a:rPr lang="en-US" sz="1600" dirty="0" err="1">
                <a:latin typeface="Avenir Book" charset="0"/>
                <a:ea typeface="Avenir Book" charset="0"/>
                <a:cs typeface="Avenir Book" charset="0"/>
              </a:rPr>
              <a:t>Jupyter</a:t>
            </a:r>
            <a:r>
              <a:rPr lang="en-US" sz="1600" dirty="0">
                <a:latin typeface="Avenir Book" charset="0"/>
                <a:ea typeface="Avenir Book" charset="0"/>
                <a:cs typeface="Avenir Book" charset="0"/>
              </a:rPr>
              <a:t> notebook:</a:t>
            </a:r>
            <a:endParaRPr lang="en-US" dirty="0">
              <a:solidFill>
                <a:srgbClr val="212121"/>
              </a:solidFill>
              <a:latin typeface="Courier" charset="0"/>
              <a:ea typeface=""/>
              <a:cs typeface=""/>
            </a:endParaRPr>
          </a:p>
        </p:txBody>
      </p:sp>
      <p:sp>
        <p:nvSpPr>
          <p:cNvPr id="9" name="Rectangle 8"/>
          <p:cNvSpPr/>
          <p:nvPr/>
        </p:nvSpPr>
        <p:spPr>
          <a:xfrm>
            <a:off x="5146798" y="1379744"/>
            <a:ext cx="3658082" cy="400110"/>
          </a:xfrm>
          <a:prstGeom prst="rect">
            <a:avLst/>
          </a:prstGeom>
        </p:spPr>
        <p:txBody>
          <a:bodyPr wrap="square">
            <a:spAutoFit/>
          </a:bodyPr>
          <a:lstStyle/>
          <a:p>
            <a:pPr lvl="0"/>
            <a:r>
              <a:rPr lang="en-US" sz="2000" dirty="0">
                <a:latin typeface="Avenir Book" charset="0"/>
                <a:ea typeface="Avenir Book" charset="0"/>
                <a:cs typeface="Avenir Book" charset="0"/>
              </a:rPr>
              <a:t>Export from within notebook</a:t>
            </a:r>
          </a:p>
        </p:txBody>
      </p:sp>
      <p:sp>
        <p:nvSpPr>
          <p:cNvPr id="8" name="Rectangle 7"/>
          <p:cNvSpPr/>
          <p:nvPr/>
        </p:nvSpPr>
        <p:spPr>
          <a:xfrm>
            <a:off x="5024063" y="1307424"/>
            <a:ext cx="3812118" cy="3017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516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Making </a:t>
            </a:r>
            <a:r>
              <a:rPr lang="en-US" dirty="0" err="1">
                <a:latin typeface="Avenir Book" charset="0"/>
                <a:ea typeface="Avenir Book" charset="0"/>
                <a:cs typeface="Avenir Book" charset="0"/>
              </a:rPr>
              <a:t>Jupyter</a:t>
            </a:r>
            <a:r>
              <a:rPr lang="en-US" dirty="0">
                <a:latin typeface="Avenir Book" charset="0"/>
                <a:ea typeface="Avenir Book" charset="0"/>
                <a:cs typeface="Avenir Book" charset="0"/>
              </a:rPr>
              <a:t> Notebooks Reusable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1721"/>
          <a:stretch/>
        </p:blipFill>
        <p:spPr>
          <a:xfrm>
            <a:off x="5146798" y="2125492"/>
            <a:ext cx="3507419" cy="2266463"/>
          </a:xfrm>
          <a:prstGeom prst="rect">
            <a:avLst/>
          </a:prstGeom>
          <a:ln w="12700">
            <a:solidFill>
              <a:schemeClr val="bg1"/>
            </a:solidFill>
          </a:ln>
        </p:spPr>
      </p:pic>
      <p:sp>
        <p:nvSpPr>
          <p:cNvPr id="7" name="Rectangle 6"/>
          <p:cNvSpPr/>
          <p:nvPr/>
        </p:nvSpPr>
        <p:spPr>
          <a:xfrm>
            <a:off x="398351" y="1379744"/>
            <a:ext cx="4625712" cy="1354217"/>
          </a:xfrm>
          <a:prstGeom prst="rect">
            <a:avLst/>
          </a:prstGeom>
        </p:spPr>
        <p:txBody>
          <a:bodyPr wrap="square">
            <a:spAutoFit/>
          </a:bodyPr>
          <a:lstStyle/>
          <a:p>
            <a:pPr lvl="0"/>
            <a:r>
              <a:rPr lang="en-US" sz="2000" dirty="0">
                <a:latin typeface="Avenir Book" charset="0"/>
                <a:ea typeface="Avenir Book" charset="0"/>
                <a:cs typeface="Avenir Book" charset="0"/>
              </a:rPr>
              <a:t>Convert from Command Line</a:t>
            </a:r>
          </a:p>
          <a:p>
            <a:pPr lvl="0"/>
            <a:endParaRPr lang="en-US" sz="2000" dirty="0">
              <a:latin typeface="Monaco" charset="0"/>
              <a:ea typeface="Monaco" charset="0"/>
              <a:cs typeface="Monaco" charset="0"/>
            </a:endParaRPr>
          </a:p>
          <a:p>
            <a:pPr>
              <a:lnSpc>
                <a:spcPct val="150000"/>
              </a:lnSpc>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jupyter</a:t>
            </a:r>
            <a:r>
              <a:rPr lang="en-US" dirty="0">
                <a:solidFill>
                  <a:srgbClr val="212121"/>
                </a:solidFill>
                <a:latin typeface="Courier" charset="0"/>
                <a:ea typeface=""/>
                <a:cs typeface=""/>
              </a:rPr>
              <a:t> </a:t>
            </a:r>
            <a:r>
              <a:rPr lang="en-US" dirty="0" err="1">
                <a:solidFill>
                  <a:srgbClr val="212121"/>
                </a:solidFill>
                <a:latin typeface="Courier" charset="0"/>
                <a:ea typeface=""/>
                <a:cs typeface=""/>
              </a:rPr>
              <a:t>nbconvert</a:t>
            </a:r>
            <a:r>
              <a:rPr lang="en-US" dirty="0">
                <a:solidFill>
                  <a:srgbClr val="212121"/>
                </a:solidFill>
                <a:latin typeface="Courier" charset="0"/>
                <a:ea typeface=""/>
                <a:cs typeface=""/>
              </a:rPr>
              <a:t> --to python 	</a:t>
            </a:r>
            <a:r>
              <a:rPr lang="en-US" dirty="0" err="1">
                <a:solidFill>
                  <a:srgbClr val="212121"/>
                </a:solidFill>
                <a:latin typeface="Courier" charset="0"/>
                <a:ea typeface=""/>
                <a:cs typeface=""/>
              </a:rPr>
              <a:t>notebook.ipynb</a:t>
            </a:r>
            <a:endParaRPr lang="en-US" sz="1600" dirty="0">
              <a:latin typeface="Monaco" charset="0"/>
              <a:ea typeface="Monaco" charset="0"/>
              <a:cs typeface="Monaco" charset="0"/>
            </a:endParaRPr>
          </a:p>
        </p:txBody>
      </p:sp>
      <p:sp>
        <p:nvSpPr>
          <p:cNvPr id="6" name="Rectangle 5"/>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To extract Python code from a </a:t>
            </a:r>
            <a:r>
              <a:rPr lang="en-US" sz="1600" dirty="0" err="1">
                <a:latin typeface="Avenir Book" charset="0"/>
                <a:ea typeface="Avenir Book" charset="0"/>
                <a:cs typeface="Avenir Book" charset="0"/>
              </a:rPr>
              <a:t>Jupyter</a:t>
            </a:r>
            <a:r>
              <a:rPr lang="en-US" sz="1600" dirty="0">
                <a:latin typeface="Avenir Book" charset="0"/>
                <a:ea typeface="Avenir Book" charset="0"/>
                <a:cs typeface="Avenir Book" charset="0"/>
              </a:rPr>
              <a:t> notebook:</a:t>
            </a:r>
            <a:endParaRPr lang="en-US" dirty="0">
              <a:solidFill>
                <a:srgbClr val="212121"/>
              </a:solidFill>
              <a:latin typeface="Courier" charset="0"/>
              <a:ea typeface=""/>
              <a:cs typeface=""/>
            </a:endParaRPr>
          </a:p>
        </p:txBody>
      </p:sp>
      <p:sp>
        <p:nvSpPr>
          <p:cNvPr id="9" name="Rectangle 8"/>
          <p:cNvSpPr/>
          <p:nvPr/>
        </p:nvSpPr>
        <p:spPr>
          <a:xfrm>
            <a:off x="5024063" y="1379744"/>
            <a:ext cx="3658082" cy="400110"/>
          </a:xfrm>
          <a:prstGeom prst="rect">
            <a:avLst/>
          </a:prstGeom>
        </p:spPr>
        <p:txBody>
          <a:bodyPr wrap="square">
            <a:spAutoFit/>
          </a:bodyPr>
          <a:lstStyle/>
          <a:p>
            <a:pPr lvl="0"/>
            <a:r>
              <a:rPr lang="en-US" sz="2000" dirty="0">
                <a:latin typeface="Avenir Book" charset="0"/>
                <a:ea typeface="Avenir Book" charset="0"/>
                <a:cs typeface="Avenir Book" charset="0"/>
              </a:rPr>
              <a:t>Export from Notebook</a:t>
            </a:r>
          </a:p>
        </p:txBody>
      </p:sp>
    </p:spTree>
    <p:extLst>
      <p:ext uri="{BB962C8B-B14F-4D97-AF65-F5344CB8AC3E}">
        <p14:creationId xmlns:p14="http://schemas.microsoft.com/office/powerpoint/2010/main" val="93266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Overview of Course</a:t>
            </a:r>
          </a:p>
        </p:txBody>
      </p:sp>
      <p:sp>
        <p:nvSpPr>
          <p:cNvPr id="6" name="Rectangle 5"/>
          <p:cNvSpPr/>
          <p:nvPr/>
        </p:nvSpPr>
        <p:spPr>
          <a:xfrm>
            <a:off x="736711" y="1156255"/>
            <a:ext cx="7761110" cy="2326791"/>
          </a:xfrm>
          <a:prstGeom prst="rect">
            <a:avLst/>
          </a:prstGeom>
        </p:spPr>
        <p:txBody>
          <a:bodyPr wrap="square">
            <a:spAutoFit/>
          </a:bodyPr>
          <a:lstStyle/>
          <a:p>
            <a:pPr lvl="0">
              <a:lnSpc>
                <a:spcPct val="120000"/>
              </a:lnSpc>
              <a:spcAft>
                <a:spcPts val="1200"/>
              </a:spcAft>
            </a:pPr>
            <a:r>
              <a:rPr lang="en-US" sz="2400" dirty="0">
                <a:latin typeface="Avenir Book" charset="0"/>
                <a:ea typeface="Avenir Book" charset="0"/>
                <a:cs typeface="Avenir Book" charset="0"/>
              </a:rPr>
              <a:t>Topics include:</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Introduction and exploratory analysis (Week 1)</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Supervised machine learning (Weeks 2 – 10)</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Unsupervised machine learning (Weeks 11 – 12)</a:t>
            </a:r>
          </a:p>
        </p:txBody>
      </p:sp>
    </p:spTree>
    <p:extLst>
      <p:ext uri="{BB962C8B-B14F-4D97-AF65-F5344CB8AC3E}">
        <p14:creationId xmlns:p14="http://schemas.microsoft.com/office/powerpoint/2010/main" val="197030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Pandas</a:t>
            </a:r>
          </a:p>
        </p:txBody>
      </p:sp>
      <p:sp>
        <p:nvSpPr>
          <p:cNvPr id="4" name="Rectangle 3"/>
          <p:cNvSpPr/>
          <p:nvPr/>
        </p:nvSpPr>
        <p:spPr>
          <a:xfrm>
            <a:off x="398352" y="1251616"/>
            <a:ext cx="5078372" cy="2308324"/>
          </a:xfrm>
          <a:prstGeom prst="rect">
            <a:avLst/>
          </a:prstGeom>
        </p:spPr>
        <p:txBody>
          <a:bodyPr wrap="square">
            <a:spAutoFit/>
          </a:bodyPr>
          <a:lstStyle/>
          <a:p>
            <a:pPr marL="457200" lvl="0" indent="-457200">
              <a:spcBef>
                <a:spcPts val="1200"/>
              </a:spcBef>
              <a:buFont typeface="Arial" charset="0"/>
              <a:buChar char="•"/>
            </a:pPr>
            <a:r>
              <a:rPr lang="en-US" sz="1900" dirty="0">
                <a:latin typeface="Avenir Book" charset="0"/>
                <a:ea typeface="Avenir Book" charset="0"/>
                <a:cs typeface="Avenir Book" charset="0"/>
              </a:rPr>
              <a:t>Library for computation with tabular data</a:t>
            </a:r>
          </a:p>
          <a:p>
            <a:pPr marL="457200" indent="-457200">
              <a:spcBef>
                <a:spcPts val="1200"/>
              </a:spcBef>
              <a:buFont typeface="Arial" charset="0"/>
              <a:buChar char="•"/>
            </a:pPr>
            <a:r>
              <a:rPr lang="en-US" sz="1900" dirty="0">
                <a:latin typeface="Avenir Book" charset="0"/>
                <a:ea typeface="Avenir Book" charset="0"/>
                <a:cs typeface="Avenir Book" charset="0"/>
              </a:rPr>
              <a:t>Mixed types of data allowed in a single table</a:t>
            </a:r>
          </a:p>
          <a:p>
            <a:pPr marL="457200" lvl="0" indent="-457200">
              <a:spcBef>
                <a:spcPts val="1200"/>
              </a:spcBef>
              <a:buFont typeface="Arial" charset="0"/>
              <a:buChar char="•"/>
            </a:pPr>
            <a:r>
              <a:rPr lang="en-US" sz="1900" dirty="0">
                <a:latin typeface="Avenir Book" charset="0"/>
                <a:ea typeface="Avenir Book" charset="0"/>
                <a:cs typeface="Avenir Book" charset="0"/>
              </a:rPr>
              <a:t>Columns and rows of data can be named</a:t>
            </a:r>
          </a:p>
          <a:p>
            <a:pPr marL="457200" lvl="0" indent="-457200">
              <a:spcBef>
                <a:spcPts val="1200"/>
              </a:spcBef>
              <a:buFont typeface="Arial" charset="0"/>
              <a:buChar char="•"/>
            </a:pPr>
            <a:r>
              <a:rPr lang="en-US" sz="1900" dirty="0">
                <a:latin typeface="Avenir Book" charset="0"/>
                <a:ea typeface="Avenir Book" charset="0"/>
                <a:cs typeface="Avenir Book" charset="0"/>
              </a:rPr>
              <a:t>Advanced data aggregation and statistical functions</a:t>
            </a:r>
          </a:p>
        </p:txBody>
      </p:sp>
      <p:pic>
        <p:nvPicPr>
          <p:cNvPr id="3" name="Picture 2"/>
          <p:cNvPicPr>
            <a:picLocks noChangeAspect="1"/>
          </p:cNvPicPr>
          <p:nvPr/>
        </p:nvPicPr>
        <p:blipFill rotWithShape="1">
          <a:blip r:embed="rId3"/>
          <a:srcRect r="59266"/>
          <a:stretch/>
        </p:blipFill>
        <p:spPr>
          <a:xfrm>
            <a:off x="5665807" y="964229"/>
            <a:ext cx="3103944" cy="1587500"/>
          </a:xfrm>
          <a:prstGeom prst="rect">
            <a:avLst/>
          </a:prstGeom>
        </p:spPr>
      </p:pic>
      <p:pic>
        <p:nvPicPr>
          <p:cNvPr id="7" name="Picture 6"/>
          <p:cNvPicPr>
            <a:picLocks noChangeAspect="1"/>
          </p:cNvPicPr>
          <p:nvPr/>
        </p:nvPicPr>
        <p:blipFill rotWithShape="1">
          <a:blip r:embed="rId3"/>
          <a:srcRect l="43620" t="6755" r="1848" b="5022"/>
          <a:stretch/>
        </p:blipFill>
        <p:spPr>
          <a:xfrm>
            <a:off x="5717894" y="2758122"/>
            <a:ext cx="3246877" cy="1094351"/>
          </a:xfrm>
          <a:prstGeom prst="rect">
            <a:avLst/>
          </a:prstGeom>
        </p:spPr>
      </p:pic>
      <p:sp>
        <p:nvSpPr>
          <p:cNvPr id="8" name="Rectangle 7"/>
          <p:cNvSpPr/>
          <p:nvPr/>
        </p:nvSpPr>
        <p:spPr>
          <a:xfrm>
            <a:off x="5665807" y="3972738"/>
            <a:ext cx="3351049" cy="338554"/>
          </a:xfrm>
          <a:prstGeom prst="rect">
            <a:avLst/>
          </a:prstGeom>
        </p:spPr>
        <p:txBody>
          <a:bodyPr wrap="square">
            <a:spAutoFit/>
          </a:bodyPr>
          <a:lstStyle/>
          <a:p>
            <a:pPr lvl="0"/>
            <a:r>
              <a:rPr lang="en-US" sz="1600" dirty="0">
                <a:latin typeface="Avenir Book" charset="0"/>
                <a:ea typeface="Avenir Book" charset="0"/>
                <a:cs typeface="Avenir Book" charset="0"/>
              </a:rPr>
              <a:t>Source: http://</a:t>
            </a:r>
            <a:r>
              <a:rPr lang="en-US" sz="1600" dirty="0" err="1">
                <a:latin typeface="Avenir Book" charset="0"/>
                <a:ea typeface="Avenir Book" charset="0"/>
                <a:cs typeface="Avenir Book" charset="0"/>
              </a:rPr>
              <a:t>pandas.pydata.org</a:t>
            </a:r>
            <a:r>
              <a:rPr lang="en-US" sz="1600" dirty="0">
                <a:latin typeface="Avenir Book" charset="0"/>
                <a:ea typeface="Avenir Book" charset="0"/>
                <a:cs typeface="Avenir Book" charset="0"/>
              </a:rPr>
              <a:t>/</a:t>
            </a:r>
          </a:p>
        </p:txBody>
      </p:sp>
    </p:spTree>
    <p:extLst>
      <p:ext uri="{BB962C8B-B14F-4D97-AF65-F5344CB8AC3E}">
        <p14:creationId xmlns:p14="http://schemas.microsoft.com/office/powerpoint/2010/main" val="440289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Pandas</a:t>
            </a:r>
          </a:p>
        </p:txBody>
      </p:sp>
      <p:sp>
        <p:nvSpPr>
          <p:cNvPr id="6" name="Rounded Rectangle 5"/>
          <p:cNvSpPr/>
          <p:nvPr/>
        </p:nvSpPr>
        <p:spPr>
          <a:xfrm>
            <a:off x="1726058" y="2095017"/>
            <a:ext cx="251320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Vector </a:t>
            </a:r>
          </a:p>
          <a:p>
            <a:pPr algn="ctr"/>
            <a:r>
              <a:rPr lang="en-US" sz="2400" dirty="0">
                <a:latin typeface="Avenir Book" charset="0"/>
                <a:ea typeface="Avenir Book" charset="0"/>
                <a:cs typeface="Avenir Book" charset="0"/>
              </a:rPr>
              <a:t>(1 Dimension)</a:t>
            </a:r>
          </a:p>
        </p:txBody>
      </p:sp>
      <p:sp>
        <p:nvSpPr>
          <p:cNvPr id="7" name="Rounded Rectangle 6"/>
          <p:cNvSpPr/>
          <p:nvPr/>
        </p:nvSpPr>
        <p:spPr>
          <a:xfrm>
            <a:off x="1726058" y="3454270"/>
            <a:ext cx="251320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Array</a:t>
            </a:r>
          </a:p>
          <a:p>
            <a:pPr algn="ctr"/>
            <a:r>
              <a:rPr lang="en-US" sz="2400" dirty="0">
                <a:latin typeface="Avenir Book" charset="0"/>
                <a:ea typeface="Avenir Book" charset="0"/>
                <a:cs typeface="Avenir Book" charset="0"/>
              </a:rPr>
              <a:t>(2 Dimensions)</a:t>
            </a:r>
          </a:p>
        </p:txBody>
      </p:sp>
      <p:sp>
        <p:nvSpPr>
          <p:cNvPr id="10" name="Rectangle 9"/>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Basic data structures</a:t>
            </a:r>
            <a:endParaRPr lang="en-US" dirty="0">
              <a:solidFill>
                <a:srgbClr val="212121"/>
              </a:solidFill>
              <a:latin typeface="Courier" charset="0"/>
              <a:ea typeface=""/>
              <a:cs typeface=""/>
            </a:endParaRPr>
          </a:p>
        </p:txBody>
      </p:sp>
      <p:sp>
        <p:nvSpPr>
          <p:cNvPr id="11" name="Rounded Rectangle 10"/>
          <p:cNvSpPr/>
          <p:nvPr/>
        </p:nvSpPr>
        <p:spPr>
          <a:xfrm>
            <a:off x="5305431" y="2095017"/>
            <a:ext cx="225563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Series</a:t>
            </a:r>
          </a:p>
        </p:txBody>
      </p:sp>
      <p:sp>
        <p:nvSpPr>
          <p:cNvPr id="12" name="Rounded Rectangle 11"/>
          <p:cNvSpPr/>
          <p:nvPr/>
        </p:nvSpPr>
        <p:spPr>
          <a:xfrm>
            <a:off x="5305431" y="3454270"/>
            <a:ext cx="225563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Avenir Book" charset="0"/>
                <a:ea typeface="Avenir Book" charset="0"/>
                <a:cs typeface="Avenir Book" charset="0"/>
              </a:rPr>
              <a:t>DataFrame</a:t>
            </a:r>
            <a:endParaRPr lang="en-US" sz="2400" dirty="0">
              <a:latin typeface="Avenir Book" charset="0"/>
              <a:ea typeface="Avenir Book" charset="0"/>
              <a:cs typeface="Avenir Book" charset="0"/>
            </a:endParaRPr>
          </a:p>
        </p:txBody>
      </p:sp>
      <p:sp>
        <p:nvSpPr>
          <p:cNvPr id="13" name="Rounded Rectangle 12"/>
          <p:cNvSpPr/>
          <p:nvPr/>
        </p:nvSpPr>
        <p:spPr>
          <a:xfrm>
            <a:off x="1726058" y="1325944"/>
            <a:ext cx="2513201" cy="683036"/>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Type</a:t>
            </a:r>
          </a:p>
        </p:txBody>
      </p:sp>
      <p:sp>
        <p:nvSpPr>
          <p:cNvPr id="14" name="Rounded Rectangle 13"/>
          <p:cNvSpPr/>
          <p:nvPr/>
        </p:nvSpPr>
        <p:spPr>
          <a:xfrm>
            <a:off x="5176645" y="1325944"/>
            <a:ext cx="2513201" cy="683036"/>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Pandas Name</a:t>
            </a:r>
          </a:p>
        </p:txBody>
      </p:sp>
      <p:sp>
        <p:nvSpPr>
          <p:cNvPr id="3" name="Right Arrow 2"/>
          <p:cNvSpPr/>
          <p:nvPr/>
        </p:nvSpPr>
        <p:spPr>
          <a:xfrm>
            <a:off x="4488480" y="2347152"/>
            <a:ext cx="688165" cy="659757"/>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488480" y="3706405"/>
            <a:ext cx="688165" cy="659757"/>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87432" y="3345081"/>
            <a:ext cx="5973629" cy="11550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6013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Introduction to Pandas</a:t>
            </a:r>
          </a:p>
        </p:txBody>
      </p:sp>
      <p:sp>
        <p:nvSpPr>
          <p:cNvPr id="6" name="Rounded Rectangle 5"/>
          <p:cNvSpPr/>
          <p:nvPr/>
        </p:nvSpPr>
        <p:spPr>
          <a:xfrm>
            <a:off x="1726058" y="2095017"/>
            <a:ext cx="251320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Vector </a:t>
            </a:r>
          </a:p>
          <a:p>
            <a:pPr algn="ctr"/>
            <a:r>
              <a:rPr lang="en-US" sz="2400" dirty="0">
                <a:latin typeface="Avenir Book" charset="0"/>
                <a:ea typeface="Avenir Book" charset="0"/>
                <a:cs typeface="Avenir Book" charset="0"/>
              </a:rPr>
              <a:t>(1 Dimension)</a:t>
            </a:r>
          </a:p>
        </p:txBody>
      </p:sp>
      <p:sp>
        <p:nvSpPr>
          <p:cNvPr id="7" name="Rounded Rectangle 6"/>
          <p:cNvSpPr/>
          <p:nvPr/>
        </p:nvSpPr>
        <p:spPr>
          <a:xfrm>
            <a:off x="1726058" y="3454270"/>
            <a:ext cx="251320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Array</a:t>
            </a:r>
          </a:p>
          <a:p>
            <a:pPr algn="ctr"/>
            <a:r>
              <a:rPr lang="en-US" sz="2400" dirty="0">
                <a:latin typeface="Avenir Book" charset="0"/>
                <a:ea typeface="Avenir Book" charset="0"/>
                <a:cs typeface="Avenir Book" charset="0"/>
              </a:rPr>
              <a:t>(2 Dimensions)</a:t>
            </a:r>
          </a:p>
        </p:txBody>
      </p:sp>
      <p:sp>
        <p:nvSpPr>
          <p:cNvPr id="10" name="Rectangle 9"/>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Basic data structures</a:t>
            </a:r>
            <a:endParaRPr lang="en-US" dirty="0">
              <a:solidFill>
                <a:srgbClr val="212121"/>
              </a:solidFill>
              <a:latin typeface="Courier" charset="0"/>
              <a:ea typeface=""/>
              <a:cs typeface=""/>
            </a:endParaRPr>
          </a:p>
        </p:txBody>
      </p:sp>
      <p:sp>
        <p:nvSpPr>
          <p:cNvPr id="11" name="Rounded Rectangle 10"/>
          <p:cNvSpPr/>
          <p:nvPr/>
        </p:nvSpPr>
        <p:spPr>
          <a:xfrm>
            <a:off x="5305431" y="2095017"/>
            <a:ext cx="225563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Series</a:t>
            </a:r>
          </a:p>
        </p:txBody>
      </p:sp>
      <p:sp>
        <p:nvSpPr>
          <p:cNvPr id="12" name="Rounded Rectangle 11"/>
          <p:cNvSpPr/>
          <p:nvPr/>
        </p:nvSpPr>
        <p:spPr>
          <a:xfrm>
            <a:off x="5305431" y="3454270"/>
            <a:ext cx="2255631" cy="11640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Avenir Book" charset="0"/>
                <a:ea typeface="Avenir Book" charset="0"/>
                <a:cs typeface="Avenir Book" charset="0"/>
              </a:rPr>
              <a:t>DataFrame</a:t>
            </a:r>
            <a:endParaRPr lang="en-US" sz="2400" dirty="0">
              <a:latin typeface="Avenir Book" charset="0"/>
              <a:ea typeface="Avenir Book" charset="0"/>
              <a:cs typeface="Avenir Book" charset="0"/>
            </a:endParaRPr>
          </a:p>
        </p:txBody>
      </p:sp>
      <p:sp>
        <p:nvSpPr>
          <p:cNvPr id="13" name="Rounded Rectangle 12"/>
          <p:cNvSpPr/>
          <p:nvPr/>
        </p:nvSpPr>
        <p:spPr>
          <a:xfrm>
            <a:off x="1726058" y="1325944"/>
            <a:ext cx="2513201" cy="683036"/>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Type</a:t>
            </a:r>
          </a:p>
        </p:txBody>
      </p:sp>
      <p:sp>
        <p:nvSpPr>
          <p:cNvPr id="14" name="Rounded Rectangle 13"/>
          <p:cNvSpPr/>
          <p:nvPr/>
        </p:nvSpPr>
        <p:spPr>
          <a:xfrm>
            <a:off x="5176645" y="1325944"/>
            <a:ext cx="2513201" cy="683036"/>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charset="0"/>
                <a:ea typeface="Avenir Book" charset="0"/>
                <a:cs typeface="Avenir Book" charset="0"/>
              </a:rPr>
              <a:t>Pandas Name</a:t>
            </a:r>
          </a:p>
        </p:txBody>
      </p:sp>
      <p:sp>
        <p:nvSpPr>
          <p:cNvPr id="3" name="Right Arrow 2"/>
          <p:cNvSpPr/>
          <p:nvPr/>
        </p:nvSpPr>
        <p:spPr>
          <a:xfrm>
            <a:off x="4488480" y="2347152"/>
            <a:ext cx="688165" cy="659757"/>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488480" y="3706405"/>
            <a:ext cx="688165" cy="659757"/>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6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5" y="1860614"/>
            <a:ext cx="4953037" cy="2031325"/>
          </a:xfrm>
          <a:prstGeom prst="rect">
            <a:avLst/>
          </a:prstGeom>
        </p:spPr>
        <p:txBody>
          <a:bodyPr wrap="square">
            <a:spAutoFit/>
          </a:bodyPr>
          <a:lstStyle/>
          <a:p>
            <a:pPr lvl="0"/>
            <a:r>
              <a:rPr lang="en-US" b="1" dirty="0">
                <a:solidFill>
                  <a:srgbClr val="008F00"/>
                </a:solidFill>
                <a:latin typeface="Courier" charset="0"/>
                <a:ea typeface=""/>
                <a:cs typeface=""/>
              </a:rPr>
              <a:t>import</a:t>
            </a:r>
            <a:r>
              <a:rPr lang="en-US" dirty="0">
                <a:latin typeface="Courier" charset="0"/>
                <a:ea typeface=""/>
                <a:cs typeface=""/>
              </a:rPr>
              <a:t> </a:t>
            </a:r>
            <a:r>
              <a:rPr lang="en-US" b="1" dirty="0">
                <a:solidFill>
                  <a:srgbClr val="0433FF"/>
                </a:solidFill>
                <a:latin typeface="Courier" charset="0"/>
                <a:ea typeface=""/>
                <a:cs typeface=""/>
              </a:rPr>
              <a:t>pandas</a:t>
            </a:r>
            <a:r>
              <a:rPr lang="en-US" dirty="0">
                <a:latin typeface="Courier" charset="0"/>
                <a:ea typeface=""/>
                <a:cs typeface=""/>
              </a:rPr>
              <a:t> </a:t>
            </a:r>
            <a:r>
              <a:rPr lang="en-US" b="1" dirty="0">
                <a:solidFill>
                  <a:srgbClr val="008F00"/>
                </a:solidFill>
                <a:latin typeface="Courier" charset="0"/>
                <a:ea typeface=""/>
                <a:cs typeface=""/>
              </a:rPr>
              <a:t>as</a:t>
            </a:r>
            <a:r>
              <a:rPr lang="en-US" dirty="0">
                <a:latin typeface="Courier" charset="0"/>
                <a:ea typeface=""/>
                <a:cs typeface=""/>
              </a:rPr>
              <a:t> </a:t>
            </a:r>
            <a:r>
              <a:rPr lang="en-US" b="1" dirty="0" err="1">
                <a:solidFill>
                  <a:srgbClr val="0433FF"/>
                </a:solidFill>
                <a:latin typeface="Courier" charset="0"/>
                <a:ea typeface=""/>
                <a:cs typeface=""/>
              </a:rPr>
              <a:t>pd</a:t>
            </a:r>
            <a:endParaRPr lang="en-US" dirty="0">
              <a:solidFill>
                <a:srgbClr val="008F00"/>
              </a:solidFill>
              <a:latin typeface="Courier" charset="0"/>
              <a:ea typeface=""/>
              <a:cs typeface=""/>
            </a:endParaRPr>
          </a:p>
          <a:p>
            <a:pPr lvl="0"/>
            <a:endParaRPr lang="en-US" dirty="0">
              <a:solidFill>
                <a:srgbClr val="212121"/>
              </a:solidFill>
              <a:latin typeface="Courier" charset="0"/>
              <a:ea typeface=""/>
              <a:cs typeface=""/>
            </a:endParaRPr>
          </a:p>
          <a:p>
            <a:pPr lvl="0"/>
            <a:r>
              <a:rPr lang="en-US" dirty="0" err="1">
                <a:latin typeface="Courier" charset="0"/>
                <a:ea typeface=""/>
                <a:cs typeface=""/>
              </a:rPr>
              <a:t>step_data</a:t>
            </a:r>
            <a:r>
              <a:rPr lang="en-US" dirty="0">
                <a:latin typeface="Courier" charset="0"/>
                <a:ea typeface=""/>
                <a:cs typeface=""/>
              </a:rPr>
              <a:t> </a:t>
            </a:r>
            <a:r>
              <a:rPr lang="en-US" dirty="0">
                <a:solidFill>
                  <a:srgbClr val="797979"/>
                </a:solidFill>
                <a:latin typeface="Courier" charset="0"/>
                <a:ea typeface=""/>
                <a:cs typeface=""/>
              </a:rPr>
              <a:t>=</a:t>
            </a:r>
            <a:r>
              <a:rPr lang="en-US" dirty="0">
                <a:latin typeface="Courier" charset="0"/>
                <a:ea typeface=""/>
                <a:cs typeface=""/>
              </a:rPr>
              <a:t> [</a:t>
            </a:r>
            <a:r>
              <a:rPr lang="en-US" dirty="0">
                <a:solidFill>
                  <a:srgbClr val="797979"/>
                </a:solidFill>
                <a:latin typeface="Courier" charset="0"/>
                <a:ea typeface=""/>
                <a:cs typeface=""/>
              </a:rPr>
              <a:t>3620</a:t>
            </a:r>
            <a:r>
              <a:rPr lang="en-US" dirty="0">
                <a:latin typeface="Courier" charset="0"/>
                <a:ea typeface=""/>
                <a:cs typeface=""/>
              </a:rPr>
              <a:t>, </a:t>
            </a:r>
            <a:r>
              <a:rPr lang="en-US" dirty="0">
                <a:solidFill>
                  <a:srgbClr val="797979"/>
                </a:solidFill>
                <a:latin typeface="Courier" charset="0"/>
                <a:ea typeface=""/>
                <a:cs typeface=""/>
              </a:rPr>
              <a:t>7891</a:t>
            </a:r>
            <a:r>
              <a:rPr lang="en-US" dirty="0">
                <a:latin typeface="Courier" charset="0"/>
                <a:ea typeface=""/>
                <a:cs typeface=""/>
              </a:rPr>
              <a:t>, </a:t>
            </a:r>
            <a:r>
              <a:rPr lang="en-US" dirty="0">
                <a:solidFill>
                  <a:srgbClr val="797979"/>
                </a:solidFill>
                <a:latin typeface="Courier" charset="0"/>
                <a:ea typeface=""/>
                <a:cs typeface=""/>
              </a:rPr>
              <a:t>9761</a:t>
            </a:r>
            <a:r>
              <a:rPr lang="en-US" dirty="0">
                <a:latin typeface="Courier" charset="0"/>
                <a:ea typeface=""/>
                <a:cs typeface=""/>
              </a:rPr>
              <a:t>, </a:t>
            </a:r>
          </a:p>
          <a:p>
            <a:pPr lvl="0"/>
            <a:r>
              <a:rPr lang="en-US" dirty="0">
                <a:solidFill>
                  <a:srgbClr val="797979"/>
                </a:solidFill>
                <a:latin typeface="Courier" charset="0"/>
                <a:ea typeface=""/>
                <a:cs typeface=""/>
              </a:rPr>
              <a:t>             3907</a:t>
            </a:r>
            <a:r>
              <a:rPr lang="en-US" dirty="0">
                <a:latin typeface="Courier" charset="0"/>
                <a:ea typeface=""/>
                <a:cs typeface=""/>
              </a:rPr>
              <a:t>, </a:t>
            </a:r>
            <a:r>
              <a:rPr lang="en-US" dirty="0">
                <a:solidFill>
                  <a:srgbClr val="797979"/>
                </a:solidFill>
                <a:latin typeface="Courier" charset="0"/>
                <a:ea typeface=""/>
                <a:cs typeface=""/>
              </a:rPr>
              <a:t>4338</a:t>
            </a:r>
            <a:r>
              <a:rPr lang="en-US" dirty="0">
                <a:latin typeface="Courier" charset="0"/>
                <a:ea typeface=""/>
                <a:cs typeface=""/>
              </a:rPr>
              <a:t>, </a:t>
            </a:r>
            <a:r>
              <a:rPr lang="en-US" dirty="0">
                <a:solidFill>
                  <a:srgbClr val="797979"/>
                </a:solidFill>
                <a:latin typeface="Courier" charset="0"/>
                <a:ea typeface=""/>
                <a:cs typeface=""/>
              </a:rPr>
              <a:t>5373</a:t>
            </a:r>
            <a:r>
              <a:rPr lang="en-US" dirty="0">
                <a:latin typeface="Courier" charset="0"/>
                <a:ea typeface=""/>
                <a:cs typeface=""/>
              </a:rPr>
              <a:t>]</a:t>
            </a:r>
          </a:p>
          <a:p>
            <a:pPr lvl="0"/>
            <a:endParaRPr lang="en-US" dirty="0">
              <a:solidFill>
                <a:srgbClr val="212121"/>
              </a:solidFill>
              <a:latin typeface="Courier" charset="0"/>
              <a:ea typeface=""/>
              <a:cs typeface=""/>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pd</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Series</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step_data</a:t>
            </a:r>
            <a:r>
              <a:rPr lang="en-US" dirty="0">
                <a:solidFill>
                  <a:srgbClr val="212121"/>
                </a:solidFill>
                <a:latin typeface="Courier" charset="0"/>
                <a:ea typeface=""/>
                <a:cs typeface=""/>
              </a:rPr>
              <a:t>, 			       name</a:t>
            </a:r>
            <a:r>
              <a:rPr lang="en-US" dirty="0">
                <a:solidFill>
                  <a:srgbClr val="797979"/>
                </a:solidFill>
                <a:latin typeface="Courier" charset="0"/>
                <a:ea typeface=""/>
                <a:cs typeface=""/>
              </a:rPr>
              <a:t>=</a:t>
            </a:r>
            <a:r>
              <a:rPr lang="en-US" dirty="0">
                <a:solidFill>
                  <a:srgbClr val="C8352B"/>
                </a:solidFill>
                <a:latin typeface="Courier" charset="0"/>
                <a:ea typeface=""/>
                <a:cs typeface=""/>
              </a:rPr>
              <a:t>'steps'</a:t>
            </a:r>
            <a:r>
              <a:rPr lang="en-US" dirty="0">
                <a:solidFill>
                  <a:srgbClr val="212121"/>
                </a:solidFill>
                <a:latin typeface="Courier" charset="0"/>
                <a:ea typeface=""/>
                <a:cs typeface=""/>
              </a:rPr>
              <a:t>)</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p>
        </p:txBody>
      </p:sp>
      <p:sp>
        <p:nvSpPr>
          <p:cNvPr id="13" name="Rectangle 12"/>
          <p:cNvSpPr/>
          <p:nvPr/>
        </p:nvSpPr>
        <p:spPr>
          <a:xfrm>
            <a:off x="5545188" y="1860614"/>
            <a:ext cx="3290993" cy="1969770"/>
          </a:xfrm>
          <a:prstGeom prst="rect">
            <a:avLst/>
          </a:prstGeom>
        </p:spPr>
        <p:txBody>
          <a:bodyPr wrap="square">
            <a:spAutoFit/>
          </a:bodyPr>
          <a:lstStyle/>
          <a:p>
            <a:pPr lvl="0">
              <a:tabLst>
                <a:tab pos="393700" algn="l"/>
              </a:tabLst>
            </a:pPr>
            <a:r>
              <a:rPr lang="en-US" dirty="0">
                <a:solidFill>
                  <a:srgbClr val="212121"/>
                </a:solidFill>
                <a:latin typeface="Courier" charset="0"/>
                <a:ea typeface=""/>
                <a:cs typeface=""/>
              </a:rPr>
              <a:t>&gt;&gt;&gt;	0 3620 </a:t>
            </a:r>
          </a:p>
          <a:p>
            <a:pPr lvl="0">
              <a:tabLst>
                <a:tab pos="393700" algn="l"/>
              </a:tabLst>
            </a:pPr>
            <a:r>
              <a:rPr lang="en-US" dirty="0">
                <a:solidFill>
                  <a:srgbClr val="212121"/>
                </a:solidFill>
                <a:latin typeface="Courier" charset="0"/>
                <a:ea typeface=""/>
                <a:cs typeface=""/>
              </a:rPr>
              <a:t>	1 7891 </a:t>
            </a:r>
          </a:p>
          <a:p>
            <a:pPr lvl="0">
              <a:tabLst>
                <a:tab pos="393700" algn="l"/>
              </a:tabLst>
            </a:pPr>
            <a:r>
              <a:rPr lang="en-US" dirty="0">
                <a:solidFill>
                  <a:srgbClr val="212121"/>
                </a:solidFill>
                <a:latin typeface="Courier" charset="0"/>
                <a:ea typeface=""/>
                <a:cs typeface=""/>
              </a:rPr>
              <a:t>	2 9761 </a:t>
            </a:r>
          </a:p>
          <a:p>
            <a:pPr lvl="0">
              <a:tabLst>
                <a:tab pos="393700" algn="l"/>
              </a:tabLst>
            </a:pPr>
            <a:r>
              <a:rPr lang="en-US" dirty="0">
                <a:solidFill>
                  <a:srgbClr val="212121"/>
                </a:solidFill>
                <a:latin typeface="Courier" charset="0"/>
                <a:ea typeface=""/>
                <a:cs typeface=""/>
              </a:rPr>
              <a:t>	3 3907 </a:t>
            </a:r>
          </a:p>
          <a:p>
            <a:pPr lvl="0">
              <a:tabLst>
                <a:tab pos="393700" algn="l"/>
              </a:tabLst>
            </a:pPr>
            <a:r>
              <a:rPr lang="en-US" dirty="0">
                <a:solidFill>
                  <a:srgbClr val="212121"/>
                </a:solidFill>
                <a:latin typeface="Courier" charset="0"/>
                <a:ea typeface=""/>
                <a:cs typeface=""/>
              </a:rPr>
              <a:t>	4 4338 </a:t>
            </a:r>
          </a:p>
          <a:p>
            <a:pPr lvl="0">
              <a:tabLst>
                <a:tab pos="393700" algn="l"/>
              </a:tabLst>
            </a:pPr>
            <a:r>
              <a:rPr lang="en-US" dirty="0">
                <a:solidFill>
                  <a:srgbClr val="212121"/>
                </a:solidFill>
                <a:latin typeface="Courier" charset="0"/>
                <a:ea typeface=""/>
                <a:cs typeface=""/>
              </a:rPr>
              <a:t>	5 5373 </a:t>
            </a:r>
          </a:p>
          <a:p>
            <a:pPr lvl="0">
              <a:tabLst>
                <a:tab pos="393700" algn="l"/>
              </a:tabLst>
            </a:pPr>
            <a:r>
              <a:rPr lang="en-US" dirty="0">
                <a:solidFill>
                  <a:srgbClr val="212121"/>
                </a:solidFill>
                <a:latin typeface="Courier" charset="0"/>
                <a:ea typeface=""/>
                <a:cs typeface=""/>
              </a:rPr>
              <a:t>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lnSpc>
                <a:spcPct val="150000"/>
              </a:lnSpc>
              <a:tabLst>
                <a:tab pos="393700" algn="l"/>
              </a:tabLst>
            </a:pPr>
            <a:endParaRPr lang="en-US" sz="1600" dirty="0">
              <a:latin typeface="Avenir Book" charset="0"/>
              <a:ea typeface="Avenir Book" charset="0"/>
              <a:cs typeface="Avenir Book" charset="0"/>
            </a:endParaRPr>
          </a:p>
        </p:txBody>
      </p:sp>
      <p:sp>
        <p:nvSpPr>
          <p:cNvPr id="14" name="Rectangle 13"/>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Use data from step tracking application to create a Pandas Series</a:t>
            </a:r>
            <a:endParaRPr lang="en-US" dirty="0">
              <a:solidFill>
                <a:srgbClr val="212121"/>
              </a:solidFill>
              <a:latin typeface="Courier" charset="0"/>
              <a:ea typeface=""/>
              <a:cs typeface=""/>
            </a:endParaRPr>
          </a:p>
        </p:txBody>
      </p:sp>
      <p:sp>
        <p:nvSpPr>
          <p:cNvPr id="7" name="Rounded Rectangle 6"/>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8" name="Rounded Rectangle 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5506290" y="1860614"/>
            <a:ext cx="3466328" cy="2077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764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5" y="1860614"/>
            <a:ext cx="4953037" cy="2031325"/>
          </a:xfrm>
          <a:prstGeom prst="rect">
            <a:avLst/>
          </a:prstGeom>
        </p:spPr>
        <p:txBody>
          <a:bodyPr wrap="square">
            <a:spAutoFit/>
          </a:bodyPr>
          <a:lstStyle/>
          <a:p>
            <a:pPr lvl="0"/>
            <a:r>
              <a:rPr lang="en-US" b="1" dirty="0">
                <a:solidFill>
                  <a:srgbClr val="008F00"/>
                </a:solidFill>
                <a:latin typeface="Courier" charset="0"/>
                <a:ea typeface=""/>
                <a:cs typeface=""/>
              </a:rPr>
              <a:t>import</a:t>
            </a:r>
            <a:r>
              <a:rPr lang="en-US" dirty="0">
                <a:latin typeface="Courier" charset="0"/>
                <a:ea typeface=""/>
                <a:cs typeface=""/>
              </a:rPr>
              <a:t> </a:t>
            </a:r>
            <a:r>
              <a:rPr lang="en-US" b="1" dirty="0">
                <a:solidFill>
                  <a:srgbClr val="0433FF"/>
                </a:solidFill>
                <a:latin typeface="Courier" charset="0"/>
                <a:ea typeface=""/>
                <a:cs typeface=""/>
              </a:rPr>
              <a:t>pandas</a:t>
            </a:r>
            <a:r>
              <a:rPr lang="en-US" dirty="0">
                <a:latin typeface="Courier" charset="0"/>
                <a:ea typeface=""/>
                <a:cs typeface=""/>
              </a:rPr>
              <a:t> </a:t>
            </a:r>
            <a:r>
              <a:rPr lang="en-US" b="1" dirty="0">
                <a:solidFill>
                  <a:srgbClr val="008F00"/>
                </a:solidFill>
                <a:latin typeface="Courier" charset="0"/>
                <a:ea typeface=""/>
                <a:cs typeface=""/>
              </a:rPr>
              <a:t>as</a:t>
            </a:r>
            <a:r>
              <a:rPr lang="en-US" dirty="0">
                <a:latin typeface="Courier" charset="0"/>
                <a:ea typeface=""/>
                <a:cs typeface=""/>
              </a:rPr>
              <a:t> </a:t>
            </a:r>
            <a:r>
              <a:rPr lang="en-US" b="1" dirty="0" err="1">
                <a:solidFill>
                  <a:srgbClr val="0433FF"/>
                </a:solidFill>
                <a:latin typeface="Courier" charset="0"/>
                <a:ea typeface=""/>
                <a:cs typeface=""/>
              </a:rPr>
              <a:t>pd</a:t>
            </a:r>
            <a:endParaRPr lang="en-US" dirty="0">
              <a:solidFill>
                <a:srgbClr val="008F00"/>
              </a:solidFill>
              <a:latin typeface="Courier" charset="0"/>
              <a:ea typeface=""/>
              <a:cs typeface=""/>
            </a:endParaRPr>
          </a:p>
          <a:p>
            <a:pPr lvl="0"/>
            <a:endParaRPr lang="en-US" dirty="0">
              <a:solidFill>
                <a:srgbClr val="212121"/>
              </a:solidFill>
              <a:latin typeface="Courier" charset="0"/>
              <a:ea typeface=""/>
              <a:cs typeface=""/>
            </a:endParaRPr>
          </a:p>
          <a:p>
            <a:pPr lvl="0"/>
            <a:r>
              <a:rPr lang="en-US" dirty="0" err="1">
                <a:latin typeface="Courier" charset="0"/>
                <a:ea typeface=""/>
                <a:cs typeface=""/>
              </a:rPr>
              <a:t>step_data</a:t>
            </a:r>
            <a:r>
              <a:rPr lang="en-US" dirty="0">
                <a:latin typeface="Courier" charset="0"/>
                <a:ea typeface=""/>
                <a:cs typeface=""/>
              </a:rPr>
              <a:t> </a:t>
            </a:r>
            <a:r>
              <a:rPr lang="en-US" dirty="0">
                <a:solidFill>
                  <a:srgbClr val="797979"/>
                </a:solidFill>
                <a:latin typeface="Courier" charset="0"/>
                <a:ea typeface=""/>
                <a:cs typeface=""/>
              </a:rPr>
              <a:t>=</a:t>
            </a:r>
            <a:r>
              <a:rPr lang="en-US" dirty="0">
                <a:latin typeface="Courier" charset="0"/>
                <a:ea typeface=""/>
                <a:cs typeface=""/>
              </a:rPr>
              <a:t> [</a:t>
            </a:r>
            <a:r>
              <a:rPr lang="en-US" dirty="0">
                <a:solidFill>
                  <a:srgbClr val="797979"/>
                </a:solidFill>
                <a:latin typeface="Courier" charset="0"/>
                <a:ea typeface=""/>
                <a:cs typeface=""/>
              </a:rPr>
              <a:t>3620</a:t>
            </a:r>
            <a:r>
              <a:rPr lang="en-US" dirty="0">
                <a:latin typeface="Courier" charset="0"/>
                <a:ea typeface=""/>
                <a:cs typeface=""/>
              </a:rPr>
              <a:t>, </a:t>
            </a:r>
            <a:r>
              <a:rPr lang="en-US" dirty="0">
                <a:solidFill>
                  <a:srgbClr val="797979"/>
                </a:solidFill>
                <a:latin typeface="Courier" charset="0"/>
                <a:ea typeface=""/>
                <a:cs typeface=""/>
              </a:rPr>
              <a:t>7891</a:t>
            </a:r>
            <a:r>
              <a:rPr lang="en-US" dirty="0">
                <a:latin typeface="Courier" charset="0"/>
                <a:ea typeface=""/>
                <a:cs typeface=""/>
              </a:rPr>
              <a:t>, </a:t>
            </a:r>
            <a:r>
              <a:rPr lang="en-US" dirty="0">
                <a:solidFill>
                  <a:srgbClr val="797979"/>
                </a:solidFill>
                <a:latin typeface="Courier" charset="0"/>
                <a:ea typeface=""/>
                <a:cs typeface=""/>
              </a:rPr>
              <a:t>9761</a:t>
            </a:r>
            <a:r>
              <a:rPr lang="en-US" dirty="0">
                <a:latin typeface="Courier" charset="0"/>
                <a:ea typeface=""/>
                <a:cs typeface=""/>
              </a:rPr>
              <a:t>, </a:t>
            </a:r>
          </a:p>
          <a:p>
            <a:pPr lvl="0"/>
            <a:r>
              <a:rPr lang="en-US" dirty="0">
                <a:solidFill>
                  <a:srgbClr val="797979"/>
                </a:solidFill>
                <a:latin typeface="Courier" charset="0"/>
                <a:ea typeface=""/>
                <a:cs typeface=""/>
              </a:rPr>
              <a:t>             3907</a:t>
            </a:r>
            <a:r>
              <a:rPr lang="en-US" dirty="0">
                <a:latin typeface="Courier" charset="0"/>
                <a:ea typeface=""/>
                <a:cs typeface=""/>
              </a:rPr>
              <a:t>, </a:t>
            </a:r>
            <a:r>
              <a:rPr lang="en-US" dirty="0">
                <a:solidFill>
                  <a:srgbClr val="797979"/>
                </a:solidFill>
                <a:latin typeface="Courier" charset="0"/>
                <a:ea typeface=""/>
                <a:cs typeface=""/>
              </a:rPr>
              <a:t>4338</a:t>
            </a:r>
            <a:r>
              <a:rPr lang="en-US" dirty="0">
                <a:latin typeface="Courier" charset="0"/>
                <a:ea typeface=""/>
                <a:cs typeface=""/>
              </a:rPr>
              <a:t>, </a:t>
            </a:r>
            <a:r>
              <a:rPr lang="en-US" dirty="0">
                <a:solidFill>
                  <a:srgbClr val="797979"/>
                </a:solidFill>
                <a:latin typeface="Courier" charset="0"/>
                <a:ea typeface=""/>
                <a:cs typeface=""/>
              </a:rPr>
              <a:t>5373</a:t>
            </a:r>
            <a:r>
              <a:rPr lang="en-US" dirty="0">
                <a:latin typeface="Courier" charset="0"/>
                <a:ea typeface=""/>
                <a:cs typeface=""/>
              </a:rPr>
              <a:t>]</a:t>
            </a:r>
          </a:p>
          <a:p>
            <a:pPr lvl="0"/>
            <a:endParaRPr lang="en-US" dirty="0">
              <a:solidFill>
                <a:srgbClr val="212121"/>
              </a:solidFill>
              <a:latin typeface="Courier" charset="0"/>
              <a:ea typeface=""/>
              <a:cs typeface=""/>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pd</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Series</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step_data</a:t>
            </a:r>
            <a:r>
              <a:rPr lang="en-US" dirty="0">
                <a:solidFill>
                  <a:srgbClr val="212121"/>
                </a:solidFill>
                <a:latin typeface="Courier" charset="0"/>
                <a:ea typeface=""/>
                <a:cs typeface=""/>
              </a:rPr>
              <a:t>, 			       name</a:t>
            </a:r>
            <a:r>
              <a:rPr lang="en-US" dirty="0">
                <a:solidFill>
                  <a:srgbClr val="797979"/>
                </a:solidFill>
                <a:latin typeface="Courier" charset="0"/>
                <a:ea typeface=""/>
                <a:cs typeface=""/>
              </a:rPr>
              <a:t>=</a:t>
            </a:r>
            <a:r>
              <a:rPr lang="en-US" dirty="0">
                <a:solidFill>
                  <a:srgbClr val="C8352B"/>
                </a:solidFill>
                <a:latin typeface="Courier" charset="0"/>
                <a:ea typeface=""/>
                <a:cs typeface=""/>
              </a:rPr>
              <a:t>'steps'</a:t>
            </a:r>
            <a:r>
              <a:rPr lang="en-US" dirty="0">
                <a:solidFill>
                  <a:srgbClr val="212121"/>
                </a:solidFill>
                <a:latin typeface="Courier" charset="0"/>
                <a:ea typeface=""/>
                <a:cs typeface=""/>
              </a:rPr>
              <a:t>)</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p>
        </p:txBody>
      </p:sp>
      <p:sp>
        <p:nvSpPr>
          <p:cNvPr id="13" name="Rectangle 12"/>
          <p:cNvSpPr/>
          <p:nvPr/>
        </p:nvSpPr>
        <p:spPr>
          <a:xfrm>
            <a:off x="5545188" y="1860614"/>
            <a:ext cx="3290993" cy="1969770"/>
          </a:xfrm>
          <a:prstGeom prst="rect">
            <a:avLst/>
          </a:prstGeom>
        </p:spPr>
        <p:txBody>
          <a:bodyPr wrap="square">
            <a:spAutoFit/>
          </a:bodyPr>
          <a:lstStyle/>
          <a:p>
            <a:pPr lvl="0">
              <a:tabLst>
                <a:tab pos="393700" algn="l"/>
              </a:tabLst>
            </a:pPr>
            <a:r>
              <a:rPr lang="en-US" dirty="0">
                <a:solidFill>
                  <a:srgbClr val="212121"/>
                </a:solidFill>
                <a:latin typeface="Courier" charset="0"/>
                <a:ea typeface=""/>
                <a:cs typeface=""/>
              </a:rPr>
              <a:t>&gt;&gt;&gt;	0 3620 </a:t>
            </a:r>
          </a:p>
          <a:p>
            <a:pPr lvl="0">
              <a:tabLst>
                <a:tab pos="393700" algn="l"/>
              </a:tabLst>
            </a:pPr>
            <a:r>
              <a:rPr lang="en-US" dirty="0">
                <a:solidFill>
                  <a:srgbClr val="212121"/>
                </a:solidFill>
                <a:latin typeface="Courier" charset="0"/>
                <a:ea typeface=""/>
                <a:cs typeface=""/>
              </a:rPr>
              <a:t>	1 7891 </a:t>
            </a:r>
          </a:p>
          <a:p>
            <a:pPr lvl="0">
              <a:tabLst>
                <a:tab pos="393700" algn="l"/>
              </a:tabLst>
            </a:pPr>
            <a:r>
              <a:rPr lang="en-US" dirty="0">
                <a:solidFill>
                  <a:srgbClr val="212121"/>
                </a:solidFill>
                <a:latin typeface="Courier" charset="0"/>
                <a:ea typeface=""/>
                <a:cs typeface=""/>
              </a:rPr>
              <a:t>	2 9761 </a:t>
            </a:r>
          </a:p>
          <a:p>
            <a:pPr lvl="0">
              <a:tabLst>
                <a:tab pos="393700" algn="l"/>
              </a:tabLst>
            </a:pPr>
            <a:r>
              <a:rPr lang="en-US" dirty="0">
                <a:solidFill>
                  <a:srgbClr val="212121"/>
                </a:solidFill>
                <a:latin typeface="Courier" charset="0"/>
                <a:ea typeface=""/>
                <a:cs typeface=""/>
              </a:rPr>
              <a:t>	3 3907 </a:t>
            </a:r>
          </a:p>
          <a:p>
            <a:pPr lvl="0">
              <a:tabLst>
                <a:tab pos="393700" algn="l"/>
              </a:tabLst>
            </a:pPr>
            <a:r>
              <a:rPr lang="en-US" dirty="0">
                <a:solidFill>
                  <a:srgbClr val="212121"/>
                </a:solidFill>
                <a:latin typeface="Courier" charset="0"/>
                <a:ea typeface=""/>
                <a:cs typeface=""/>
              </a:rPr>
              <a:t>	4 4338 </a:t>
            </a:r>
          </a:p>
          <a:p>
            <a:pPr lvl="0">
              <a:tabLst>
                <a:tab pos="393700" algn="l"/>
              </a:tabLst>
            </a:pPr>
            <a:r>
              <a:rPr lang="en-US" dirty="0">
                <a:solidFill>
                  <a:srgbClr val="212121"/>
                </a:solidFill>
                <a:latin typeface="Courier" charset="0"/>
                <a:ea typeface=""/>
                <a:cs typeface=""/>
              </a:rPr>
              <a:t>	5 5373 </a:t>
            </a:r>
          </a:p>
          <a:p>
            <a:pPr lvl="0">
              <a:tabLst>
                <a:tab pos="393700" algn="l"/>
              </a:tabLst>
            </a:pPr>
            <a:r>
              <a:rPr lang="en-US" dirty="0">
                <a:solidFill>
                  <a:srgbClr val="212121"/>
                </a:solidFill>
                <a:latin typeface="Courier" charset="0"/>
                <a:ea typeface=""/>
                <a:cs typeface=""/>
              </a:rPr>
              <a:t>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lnSpc>
                <a:spcPct val="150000"/>
              </a:lnSpc>
              <a:tabLst>
                <a:tab pos="393700" algn="l"/>
              </a:tabLst>
            </a:pPr>
            <a:endParaRPr lang="en-US" sz="1600" dirty="0">
              <a:latin typeface="Avenir Book" charset="0"/>
              <a:ea typeface="Avenir Book" charset="0"/>
              <a:cs typeface="Avenir Book" charset="0"/>
            </a:endParaRPr>
          </a:p>
        </p:txBody>
      </p:sp>
      <p:sp>
        <p:nvSpPr>
          <p:cNvPr id="14" name="Rectangle 13"/>
          <p:cNvSpPr/>
          <p:nvPr/>
        </p:nvSpPr>
        <p:spPr>
          <a:xfrm>
            <a:off x="326875" y="767471"/>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Use data from step tracking application to create a Pandas Series</a:t>
            </a:r>
            <a:endParaRPr lang="en-US" dirty="0">
              <a:solidFill>
                <a:srgbClr val="212121"/>
              </a:solidFill>
              <a:latin typeface="Courier" charset="0"/>
              <a:ea typeface=""/>
              <a:cs typeface=""/>
            </a:endParaRPr>
          </a:p>
        </p:txBody>
      </p:sp>
      <p:sp>
        <p:nvSpPr>
          <p:cNvPr id="7" name="Rounded Rectangle 6"/>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8" name="Rounded Rectangle 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04626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954107"/>
          </a:xfrm>
          <a:prstGeom prst="rect">
            <a:avLst/>
          </a:prstGeom>
        </p:spPr>
        <p:txBody>
          <a:bodyPr wrap="square">
            <a:spAutoFit/>
          </a:bodyPr>
          <a:lstStyle/>
          <a:p>
            <a:pPr lvl="0"/>
            <a:r>
              <a:rPr lang="en-US" dirty="0" err="1">
                <a:solidFill>
                  <a:srgbClr val="212121"/>
                </a:solidFill>
                <a:latin typeface="Courier" charset="0"/>
                <a:ea typeface=""/>
                <a:cs typeface=""/>
              </a:rPr>
              <a:t>step_counts</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index</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pd</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date_range</a:t>
            </a:r>
            <a:r>
              <a:rPr lang="en-US" dirty="0">
                <a:solidFill>
                  <a:srgbClr val="212121"/>
                </a:solidFill>
                <a:latin typeface="Courier" charset="0"/>
                <a:ea typeface=""/>
                <a:cs typeface=""/>
              </a:rPr>
              <a:t>(</a:t>
            </a:r>
            <a:r>
              <a:rPr lang="en-US" dirty="0">
                <a:solidFill>
                  <a:srgbClr val="C8352B"/>
                </a:solidFill>
                <a:latin typeface="Courier" charset="0"/>
                <a:ea typeface=""/>
                <a:cs typeface=""/>
              </a:rPr>
              <a:t>'20150329'</a:t>
            </a:r>
            <a:r>
              <a:rPr lang="en-US" dirty="0">
                <a:solidFill>
                  <a:srgbClr val="212121"/>
                </a:solidFill>
                <a:latin typeface="Courier" charset="0"/>
                <a:ea typeface=""/>
                <a:cs typeface=""/>
              </a:rPr>
              <a:t>,                 				periods</a:t>
            </a:r>
            <a:r>
              <a:rPr lang="en-US" dirty="0">
                <a:solidFill>
                  <a:srgbClr val="797979"/>
                </a:solidFill>
                <a:latin typeface="Courier" charset="0"/>
                <a:ea typeface=""/>
                <a:cs typeface=""/>
              </a:rPr>
              <a:t>=6</a:t>
            </a:r>
            <a:r>
              <a:rPr lang="en-US" dirty="0">
                <a:solidFill>
                  <a:srgbClr val="212121"/>
                </a:solidFill>
                <a:latin typeface="Courier" charset="0"/>
                <a:ea typeface=""/>
                <a:cs typeface=""/>
              </a:rPr>
              <a:t>)</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p>
        </p:txBody>
      </p:sp>
      <p:sp>
        <p:nvSpPr>
          <p:cNvPr id="13" name="Rectangle 12"/>
          <p:cNvSpPr/>
          <p:nvPr/>
        </p:nvSpPr>
        <p:spPr>
          <a:xfrm>
            <a:off x="5518818" y="1825839"/>
            <a:ext cx="3297411" cy="2185214"/>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2015-03-29 3620 </a:t>
            </a:r>
          </a:p>
          <a:p>
            <a:pPr lvl="0">
              <a:tabLst>
                <a:tab pos="457200" algn="l"/>
              </a:tabLst>
            </a:pPr>
            <a:r>
              <a:rPr lang="en-US" dirty="0">
                <a:solidFill>
                  <a:srgbClr val="212121"/>
                </a:solidFill>
                <a:latin typeface="Courier" charset="0"/>
                <a:ea typeface=""/>
                <a:cs typeface=""/>
              </a:rPr>
              <a:t>	2015-03-30 7891 </a:t>
            </a:r>
          </a:p>
          <a:p>
            <a:pPr lvl="0">
              <a:tabLst>
                <a:tab pos="457200" algn="l"/>
              </a:tabLst>
            </a:pPr>
            <a:r>
              <a:rPr lang="en-US" dirty="0">
                <a:solidFill>
                  <a:srgbClr val="212121"/>
                </a:solidFill>
                <a:latin typeface="Courier" charset="0"/>
                <a:ea typeface=""/>
                <a:cs typeface=""/>
              </a:rPr>
              <a:t>	2015-03-31 9761 </a:t>
            </a:r>
          </a:p>
          <a:p>
            <a:pPr lvl="0">
              <a:tabLst>
                <a:tab pos="457200" algn="l"/>
              </a:tabLst>
            </a:pPr>
            <a:r>
              <a:rPr lang="en-US" dirty="0">
                <a:solidFill>
                  <a:srgbClr val="212121"/>
                </a:solidFill>
                <a:latin typeface="Courier" charset="0"/>
                <a:ea typeface=""/>
                <a:cs typeface=""/>
              </a:rPr>
              <a: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lnSpc>
                <a:spcPct val="150000"/>
              </a:lnSpc>
              <a:tabLst>
                <a:tab pos="393700" algn="l"/>
              </a:tabLst>
            </a:pPr>
            <a:endParaRPr lang="en-US" sz="1600" dirty="0">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Add a date range to the Series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9" name="Rectangle 18"/>
          <p:cNvSpPr/>
          <p:nvPr/>
        </p:nvSpPr>
        <p:spPr>
          <a:xfrm>
            <a:off x="5506290" y="1860614"/>
            <a:ext cx="3466328" cy="2077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830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954107"/>
          </a:xfrm>
          <a:prstGeom prst="rect">
            <a:avLst/>
          </a:prstGeom>
        </p:spPr>
        <p:txBody>
          <a:bodyPr wrap="square">
            <a:spAutoFit/>
          </a:bodyPr>
          <a:lstStyle/>
          <a:p>
            <a:pPr lvl="0"/>
            <a:r>
              <a:rPr lang="en-US" dirty="0" err="1">
                <a:solidFill>
                  <a:srgbClr val="212121"/>
                </a:solidFill>
                <a:latin typeface="Courier" charset="0"/>
                <a:ea typeface=""/>
                <a:cs typeface=""/>
              </a:rPr>
              <a:t>step_counts</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index</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pd</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date_range</a:t>
            </a:r>
            <a:r>
              <a:rPr lang="en-US" dirty="0">
                <a:solidFill>
                  <a:srgbClr val="212121"/>
                </a:solidFill>
                <a:latin typeface="Courier" charset="0"/>
                <a:ea typeface=""/>
                <a:cs typeface=""/>
              </a:rPr>
              <a:t>(</a:t>
            </a:r>
            <a:r>
              <a:rPr lang="en-US" dirty="0">
                <a:solidFill>
                  <a:srgbClr val="C8352B"/>
                </a:solidFill>
                <a:latin typeface="Courier" charset="0"/>
                <a:ea typeface=""/>
                <a:cs typeface=""/>
              </a:rPr>
              <a:t>'20150329'</a:t>
            </a:r>
            <a:r>
              <a:rPr lang="en-US" dirty="0">
                <a:solidFill>
                  <a:srgbClr val="212121"/>
                </a:solidFill>
                <a:latin typeface="Courier" charset="0"/>
                <a:ea typeface=""/>
                <a:cs typeface=""/>
              </a:rPr>
              <a:t>,                 				periods</a:t>
            </a:r>
            <a:r>
              <a:rPr lang="en-US" dirty="0">
                <a:solidFill>
                  <a:srgbClr val="797979"/>
                </a:solidFill>
                <a:latin typeface="Courier" charset="0"/>
                <a:ea typeface=""/>
                <a:cs typeface=""/>
              </a:rPr>
              <a:t>=6</a:t>
            </a:r>
            <a:r>
              <a:rPr lang="en-US" dirty="0">
                <a:solidFill>
                  <a:srgbClr val="212121"/>
                </a:solidFill>
                <a:latin typeface="Courier" charset="0"/>
                <a:ea typeface=""/>
                <a:cs typeface=""/>
              </a:rPr>
              <a:t>)</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p>
        </p:txBody>
      </p:sp>
      <p:sp>
        <p:nvSpPr>
          <p:cNvPr id="13" name="Rectangle 12"/>
          <p:cNvSpPr/>
          <p:nvPr/>
        </p:nvSpPr>
        <p:spPr>
          <a:xfrm>
            <a:off x="5518818" y="1825839"/>
            <a:ext cx="3297411" cy="2185214"/>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2015-03-29 3620 </a:t>
            </a:r>
          </a:p>
          <a:p>
            <a:pPr lvl="0">
              <a:tabLst>
                <a:tab pos="457200" algn="l"/>
              </a:tabLst>
            </a:pPr>
            <a:r>
              <a:rPr lang="en-US" dirty="0">
                <a:solidFill>
                  <a:srgbClr val="212121"/>
                </a:solidFill>
                <a:latin typeface="Courier" charset="0"/>
                <a:ea typeface=""/>
                <a:cs typeface=""/>
              </a:rPr>
              <a:t>	2015-03-30 7891 </a:t>
            </a:r>
          </a:p>
          <a:p>
            <a:pPr lvl="0">
              <a:tabLst>
                <a:tab pos="457200" algn="l"/>
              </a:tabLst>
            </a:pPr>
            <a:r>
              <a:rPr lang="en-US" dirty="0">
                <a:solidFill>
                  <a:srgbClr val="212121"/>
                </a:solidFill>
                <a:latin typeface="Courier" charset="0"/>
                <a:ea typeface=""/>
                <a:cs typeface=""/>
              </a:rPr>
              <a:t>	2015-03-31 9761 </a:t>
            </a:r>
          </a:p>
          <a:p>
            <a:pPr lvl="0">
              <a:tabLst>
                <a:tab pos="457200" algn="l"/>
              </a:tabLst>
            </a:pPr>
            <a:r>
              <a:rPr lang="en-US" dirty="0">
                <a:solidFill>
                  <a:srgbClr val="212121"/>
                </a:solidFill>
                <a:latin typeface="Courier" charset="0"/>
                <a:ea typeface=""/>
                <a:cs typeface=""/>
              </a:rPr>
              <a: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lnSpc>
                <a:spcPct val="150000"/>
              </a:lnSpc>
              <a:tabLst>
                <a:tab pos="393700" algn="l"/>
              </a:tabLst>
            </a:pPr>
            <a:endParaRPr lang="en-US" sz="1600" dirty="0">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Add a date range to the Series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602373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525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385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20078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26434"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525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8" name="Rectangle 7"/>
          <p:cNvSpPr/>
          <p:nvPr/>
        </p:nvSpPr>
        <p:spPr>
          <a:xfrm>
            <a:off x="326876" y="2516599"/>
            <a:ext cx="4245124" cy="1864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69438" y="2004963"/>
            <a:ext cx="2936362" cy="25416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12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19951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8" name="Rectangle 7"/>
          <p:cNvSpPr/>
          <p:nvPr/>
        </p:nvSpPr>
        <p:spPr>
          <a:xfrm>
            <a:off x="326876" y="2503899"/>
            <a:ext cx="4245124" cy="1864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69438" y="2503899"/>
            <a:ext cx="2936362" cy="2030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7792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19951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16160"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8" name="Rectangle 7"/>
          <p:cNvSpPr/>
          <p:nvPr/>
        </p:nvSpPr>
        <p:spPr>
          <a:xfrm>
            <a:off x="326876" y="3175000"/>
            <a:ext cx="4245124" cy="1193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69438" y="2503899"/>
            <a:ext cx="2936362" cy="2030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158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Overview of Course</a:t>
            </a:r>
          </a:p>
        </p:txBody>
      </p:sp>
      <p:sp>
        <p:nvSpPr>
          <p:cNvPr id="6" name="Rectangle 5"/>
          <p:cNvSpPr/>
          <p:nvPr/>
        </p:nvSpPr>
        <p:spPr>
          <a:xfrm>
            <a:off x="736711" y="1156255"/>
            <a:ext cx="7761110" cy="2326791"/>
          </a:xfrm>
          <a:prstGeom prst="rect">
            <a:avLst/>
          </a:prstGeom>
        </p:spPr>
        <p:txBody>
          <a:bodyPr wrap="square">
            <a:spAutoFit/>
          </a:bodyPr>
          <a:lstStyle/>
          <a:p>
            <a:pPr lvl="0">
              <a:lnSpc>
                <a:spcPct val="120000"/>
              </a:lnSpc>
              <a:spcAft>
                <a:spcPts val="1200"/>
              </a:spcAft>
            </a:pPr>
            <a:r>
              <a:rPr lang="en-US" sz="2400" dirty="0">
                <a:latin typeface="Avenir Book" charset="0"/>
                <a:ea typeface="Avenir Book" charset="0"/>
                <a:cs typeface="Avenir Book" charset="0"/>
              </a:rPr>
              <a:t>Each week:</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Lecture</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Exercises with solutions</a:t>
            </a:r>
          </a:p>
          <a:p>
            <a:pPr marL="457200" lvl="0" indent="-457200">
              <a:lnSpc>
                <a:spcPct val="120000"/>
              </a:lnSpc>
              <a:spcAft>
                <a:spcPts val="1200"/>
              </a:spcAft>
              <a:buFont typeface="Arial" charset="0"/>
              <a:buChar char="•"/>
            </a:pPr>
            <a:r>
              <a:rPr lang="en-US" sz="2400" dirty="0">
                <a:latin typeface="Avenir Book" charset="0"/>
                <a:ea typeface="Avenir Book" charset="0"/>
                <a:cs typeface="Avenir Book" charset="0"/>
              </a:rPr>
              <a:t>Time commitment: ~3 hours per week</a:t>
            </a:r>
          </a:p>
        </p:txBody>
      </p:sp>
    </p:spTree>
    <p:extLst>
      <p:ext uri="{BB962C8B-B14F-4D97-AF65-F5344CB8AC3E}">
        <p14:creationId xmlns:p14="http://schemas.microsoft.com/office/powerpoint/2010/main" val="208829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19951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16160"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8" name="Rectangle 7"/>
          <p:cNvSpPr/>
          <p:nvPr/>
        </p:nvSpPr>
        <p:spPr>
          <a:xfrm>
            <a:off x="326876" y="3175000"/>
            <a:ext cx="4245124" cy="1193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69438" y="2971800"/>
            <a:ext cx="2936362" cy="1562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5715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19951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16160"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5369438" y="2971800"/>
            <a:ext cx="2936362" cy="1562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0810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Series Creation and Indexing</a:t>
            </a:r>
          </a:p>
        </p:txBody>
      </p:sp>
      <p:sp>
        <p:nvSpPr>
          <p:cNvPr id="12" name="Rectangle 11"/>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Just like a dictionary</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'2015-04-01'</a:t>
            </a:r>
            <a:r>
              <a:rPr lang="en-US" dirty="0">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Or by index position--like an array</a:t>
            </a: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a:p>
            <a:r>
              <a:rPr lang="en-US" i="1" dirty="0">
                <a:solidFill>
                  <a:srgbClr val="4F9192"/>
                </a:solidFill>
                <a:latin typeface="Courier" charset="0"/>
              </a:rPr>
              <a:t># Select all of April</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a:latin typeface="Courier" charset="0"/>
              </a:rPr>
              <a:t>[</a:t>
            </a:r>
            <a:r>
              <a:rPr lang="en-US" dirty="0">
                <a:solidFill>
                  <a:srgbClr val="C8352B"/>
                </a:solidFill>
                <a:latin typeface="Courier" charset="0"/>
              </a:rPr>
              <a:t>'2015-04'</a:t>
            </a:r>
            <a:r>
              <a:rPr lang="en-US" dirty="0">
                <a:latin typeface="Courier" charset="0"/>
              </a:rPr>
              <a:t>])</a:t>
            </a:r>
          </a:p>
          <a:p>
            <a:endParaRPr lang="en-US" dirty="0">
              <a:latin typeface="Courier" charset="0"/>
            </a:endParaRPr>
          </a:p>
        </p:txBody>
      </p:sp>
      <p:sp>
        <p:nvSpPr>
          <p:cNvPr id="13" name="Rectangle 12"/>
          <p:cNvSpPr/>
          <p:nvPr/>
        </p:nvSpPr>
        <p:spPr>
          <a:xfrm>
            <a:off x="5545188" y="1995116"/>
            <a:ext cx="3297411" cy="2646878"/>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3907</a:t>
            </a:r>
            <a:endParaRPr lang="en-US" dirty="0">
              <a:solidFill>
                <a:srgbClr val="212121"/>
              </a:solidFill>
              <a:latin typeface="Courier" charset="0"/>
              <a:ea typeface=""/>
              <a:cs typeface=""/>
            </a:endParaRPr>
          </a:p>
          <a:p>
            <a:pPr>
              <a:lnSpc>
                <a:spcPct val="150000"/>
              </a:lnSpc>
              <a:tabLst>
                <a:tab pos="393700" algn="l"/>
              </a:tabLst>
            </a:pPr>
            <a:endParaRPr lang="en-US" sz="1600" dirty="0">
              <a:latin typeface="Avenir Book" charset="0"/>
              <a:ea typeface="Avenir Book" charset="0"/>
              <a:cs typeface="Avenir Book" charset="0"/>
            </a:endParaRPr>
          </a:p>
          <a:p>
            <a:pPr lvl="0">
              <a:tabLst>
                <a:tab pos="508000" algn="l"/>
              </a:tabLst>
            </a:pPr>
            <a:r>
              <a:rPr lang="en-US" dirty="0">
                <a:solidFill>
                  <a:srgbClr val="212121"/>
                </a:solidFill>
                <a:latin typeface="Courier" charset="0"/>
                <a:ea typeface=""/>
                <a:cs typeface=""/>
              </a:rPr>
              <a:t>&gt;&gt;&gt; </a:t>
            </a:r>
            <a:r>
              <a:rPr lang="en-US" dirty="0">
                <a:latin typeface="Courier" charset="0"/>
              </a:rPr>
              <a:t>3907</a:t>
            </a:r>
          </a:p>
          <a:p>
            <a:pPr lvl="0"/>
            <a:endParaRPr lang="en-US" dirty="0">
              <a:solidFill>
                <a:srgbClr val="212121"/>
              </a:solidFill>
              <a:latin typeface="Courier" charset="0"/>
              <a:ea typeface=""/>
              <a:cs typeface=""/>
            </a:endParaRPr>
          </a:p>
          <a:p>
            <a:pPr lvl="0"/>
            <a:endParaRPr lang="en-US" dirty="0">
              <a:solidFill>
                <a:srgbClr val="212121"/>
              </a:solidFill>
              <a:latin typeface="Courier" charset="0"/>
              <a:ea typeface=""/>
              <a:cs typeface=""/>
            </a:endParaRPr>
          </a:p>
          <a:p>
            <a:pPr lvl="0">
              <a:tabLst>
                <a:tab pos="457200" algn="l"/>
              </a:tabLst>
            </a:pPr>
            <a:r>
              <a:rPr lang="en-US" dirty="0">
                <a:solidFill>
                  <a:srgbClr val="212121"/>
                </a:solidFill>
                <a:latin typeface="Courier" charset="0"/>
                <a:ea typeface=""/>
                <a:cs typeface=""/>
              </a:rPr>
              <a:t>&gt;&gt;&gt;	2015-04-01 3907 </a:t>
            </a:r>
          </a:p>
          <a:p>
            <a:pPr lvl="0">
              <a:tabLst>
                <a:tab pos="457200" algn="l"/>
              </a:tabLst>
            </a:pPr>
            <a:r>
              <a:rPr lang="en-US" dirty="0">
                <a:solidFill>
                  <a:srgbClr val="212121"/>
                </a:solidFill>
                <a:latin typeface="Courier" charset="0"/>
                <a:ea typeface=""/>
                <a:cs typeface=""/>
              </a:rPr>
              <a:t>	2015-04-02 4338 </a:t>
            </a:r>
          </a:p>
          <a:p>
            <a:pPr lvl="0">
              <a:tabLst>
                <a:tab pos="457200" algn="l"/>
              </a:tabLst>
            </a:pPr>
            <a:r>
              <a:rPr lang="en-US" dirty="0">
                <a:solidFill>
                  <a:srgbClr val="212121"/>
                </a:solidFill>
                <a:latin typeface="Courier" charset="0"/>
                <a:ea typeface=""/>
                <a:cs typeface=""/>
              </a:rPr>
              <a:t>	2015-04-03 5373 </a:t>
            </a:r>
          </a:p>
          <a:p>
            <a:pPr lvl="0">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steps,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p>
          <a:p>
            <a:pPr>
              <a:tabLst>
                <a:tab pos="457200" algn="l"/>
              </a:tabLst>
            </a:pPr>
            <a:endParaRPr lang="en-US" sz="1600" dirty="0">
              <a:latin typeface="Avenir Book" charset="0"/>
              <a:ea typeface="Avenir Book" charset="0"/>
              <a:cs typeface="Avenir Book" charset="0"/>
            </a:endParaRPr>
          </a:p>
        </p:txBody>
      </p:sp>
      <p:sp>
        <p:nvSpPr>
          <p:cNvPr id="14" name="Rectangle 13"/>
          <p:cNvSpPr/>
          <p:nvPr/>
        </p:nvSpPr>
        <p:spPr>
          <a:xfrm>
            <a:off x="316160"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Select data by the index values</a:t>
            </a:r>
            <a:endParaRPr lang="en-US" dirty="0">
              <a:solidFill>
                <a:srgbClr val="212121"/>
              </a:solidFill>
              <a:latin typeface="Courier" charset="0"/>
              <a:ea typeface=""/>
              <a:cs typeface=""/>
            </a:endParaRPr>
          </a:p>
        </p:txBody>
      </p:sp>
      <p:sp>
        <p:nvSpPr>
          <p:cNvPr id="18" name="Rounded Rectangle 17"/>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526814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a:p>
            <a:r>
              <a:rPr lang="en-US" i="1" dirty="0">
                <a:solidFill>
                  <a:srgbClr val="4F9192"/>
                </a:solidFill>
                <a:latin typeface="Courier" charset="0"/>
              </a:rPr>
              <a:t># Convert to a float</a:t>
            </a:r>
          </a:p>
          <a:p>
            <a:r>
              <a:rPr lang="en-US" dirty="0" err="1">
                <a:latin typeface="Courier" charset="0"/>
              </a:rPr>
              <a:t>step_counts</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step_counts</a:t>
            </a:r>
            <a:r>
              <a:rPr lang="en-US" dirty="0" err="1">
                <a:solidFill>
                  <a:srgbClr val="797979"/>
                </a:solidFill>
                <a:latin typeface="Courier" charset="0"/>
              </a:rPr>
              <a:t>.</a:t>
            </a:r>
            <a:r>
              <a:rPr lang="en-US" dirty="0" err="1">
                <a:latin typeface="Courier" charset="0"/>
              </a:rPr>
              <a:t>astype</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float</a:t>
            </a:r>
            <a:r>
              <a:rPr lang="en-US" dirty="0">
                <a:latin typeface="Courier" charset="0"/>
              </a:rPr>
              <a:t>)</a:t>
            </a:r>
          </a:p>
          <a:p>
            <a:endParaRPr lang="en-US" dirty="0">
              <a:latin typeface="Courier" charset="0"/>
            </a:endParaRPr>
          </a:p>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754326"/>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int64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lvl="0">
              <a:tabLst>
                <a:tab pos="457200" algn="l"/>
              </a:tabLst>
            </a:pPr>
            <a:r>
              <a:rPr lang="en-US" dirty="0">
                <a:solidFill>
                  <a:srgbClr val="212121"/>
                </a:solidFill>
                <a:latin typeface="Courier" charset="0"/>
                <a:ea typeface=""/>
                <a:cs typeface=""/>
              </a:rPr>
              <a:t>&gt;&gt;&gt;	</a:t>
            </a:r>
            <a:r>
              <a:rPr lang="en-US" dirty="0">
                <a:latin typeface="Courier" charset="0"/>
              </a:rPr>
              <a:t>float64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05886"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types can be viewed and converted</a:t>
            </a:r>
            <a:endParaRPr lang="en-US" dirty="0">
              <a:solidFill>
                <a:srgbClr val="212121"/>
              </a:solidFill>
              <a:latin typeface="Courier" charset="0"/>
              <a:ea typeface=""/>
              <a:cs typeface=""/>
            </a:endParaRPr>
          </a:p>
        </p:txBody>
      </p:sp>
      <p:sp>
        <p:nvSpPr>
          <p:cNvPr id="14" name="Rectangle 13"/>
          <p:cNvSpPr/>
          <p:nvPr/>
        </p:nvSpPr>
        <p:spPr>
          <a:xfrm>
            <a:off x="326876" y="2297876"/>
            <a:ext cx="4778524" cy="1854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369438" y="1890936"/>
            <a:ext cx="3305316" cy="2426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2230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a:p>
            <a:r>
              <a:rPr lang="en-US" i="1" dirty="0">
                <a:solidFill>
                  <a:srgbClr val="4F9192"/>
                </a:solidFill>
                <a:latin typeface="Courier" charset="0"/>
              </a:rPr>
              <a:t># Convert to a float</a:t>
            </a:r>
          </a:p>
          <a:p>
            <a:r>
              <a:rPr lang="en-US" dirty="0" err="1">
                <a:latin typeface="Courier" charset="0"/>
              </a:rPr>
              <a:t>step_counts</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step_counts</a:t>
            </a:r>
            <a:r>
              <a:rPr lang="en-US" dirty="0" err="1">
                <a:solidFill>
                  <a:srgbClr val="797979"/>
                </a:solidFill>
                <a:latin typeface="Courier" charset="0"/>
              </a:rPr>
              <a:t>.</a:t>
            </a:r>
            <a:r>
              <a:rPr lang="en-US" dirty="0" err="1">
                <a:latin typeface="Courier" charset="0"/>
              </a:rPr>
              <a:t>astype</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float</a:t>
            </a:r>
            <a:r>
              <a:rPr lang="en-US" dirty="0">
                <a:latin typeface="Courier" charset="0"/>
              </a:rPr>
              <a:t>)</a:t>
            </a:r>
          </a:p>
          <a:p>
            <a:endParaRPr lang="en-US" dirty="0">
              <a:latin typeface="Courier" charset="0"/>
            </a:endParaRPr>
          </a:p>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754326"/>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int64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lvl="0">
              <a:tabLst>
                <a:tab pos="457200" algn="l"/>
              </a:tabLst>
            </a:pPr>
            <a:r>
              <a:rPr lang="en-US" dirty="0">
                <a:solidFill>
                  <a:srgbClr val="212121"/>
                </a:solidFill>
                <a:latin typeface="Courier" charset="0"/>
                <a:ea typeface=""/>
                <a:cs typeface=""/>
              </a:rPr>
              <a:t>&gt;&gt;&gt;	</a:t>
            </a:r>
            <a:r>
              <a:rPr lang="en-US" dirty="0">
                <a:latin typeface="Courier" charset="0"/>
              </a:rPr>
              <a:t>float64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05886"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types can be viewed and converted</a:t>
            </a:r>
            <a:endParaRPr lang="en-US" dirty="0">
              <a:solidFill>
                <a:srgbClr val="212121"/>
              </a:solidFill>
              <a:latin typeface="Courier" charset="0"/>
              <a:ea typeface=""/>
              <a:cs typeface=""/>
            </a:endParaRPr>
          </a:p>
        </p:txBody>
      </p:sp>
      <p:sp>
        <p:nvSpPr>
          <p:cNvPr id="14" name="Rectangle 13"/>
          <p:cNvSpPr/>
          <p:nvPr/>
        </p:nvSpPr>
        <p:spPr>
          <a:xfrm>
            <a:off x="326876" y="2462976"/>
            <a:ext cx="4778524" cy="1854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545188" y="2489200"/>
            <a:ext cx="3129566" cy="1827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316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a:p>
            <a:r>
              <a:rPr lang="en-US" i="1" dirty="0">
                <a:solidFill>
                  <a:srgbClr val="4F9192"/>
                </a:solidFill>
                <a:latin typeface="Courier" charset="0"/>
              </a:rPr>
              <a:t># Convert to a float</a:t>
            </a:r>
          </a:p>
          <a:p>
            <a:r>
              <a:rPr lang="en-US" dirty="0" err="1">
                <a:latin typeface="Courier" charset="0"/>
              </a:rPr>
              <a:t>step_counts</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step_counts</a:t>
            </a:r>
            <a:r>
              <a:rPr lang="en-US" dirty="0" err="1">
                <a:solidFill>
                  <a:srgbClr val="797979"/>
                </a:solidFill>
                <a:latin typeface="Courier" charset="0"/>
              </a:rPr>
              <a:t>.</a:t>
            </a:r>
            <a:r>
              <a:rPr lang="en-US" dirty="0" err="1">
                <a:latin typeface="Courier" charset="0"/>
              </a:rPr>
              <a:t>astype</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float</a:t>
            </a:r>
            <a:r>
              <a:rPr lang="en-US" dirty="0">
                <a:latin typeface="Courier" charset="0"/>
              </a:rPr>
              <a:t>)</a:t>
            </a:r>
          </a:p>
          <a:p>
            <a:endParaRPr lang="en-US" dirty="0">
              <a:latin typeface="Courier" charset="0"/>
            </a:endParaRPr>
          </a:p>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754326"/>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int64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lvl="0">
              <a:tabLst>
                <a:tab pos="457200" algn="l"/>
              </a:tabLst>
            </a:pPr>
            <a:r>
              <a:rPr lang="en-US" dirty="0">
                <a:solidFill>
                  <a:srgbClr val="212121"/>
                </a:solidFill>
                <a:latin typeface="Courier" charset="0"/>
                <a:ea typeface=""/>
                <a:cs typeface=""/>
              </a:rPr>
              <a:t>&gt;&gt;&gt;	</a:t>
            </a:r>
            <a:r>
              <a:rPr lang="en-US" dirty="0">
                <a:latin typeface="Courier" charset="0"/>
              </a:rPr>
              <a:t>float64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05886"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types can be viewed and converted</a:t>
            </a:r>
            <a:endParaRPr lang="en-US" dirty="0">
              <a:solidFill>
                <a:srgbClr val="212121"/>
              </a:solidFill>
              <a:latin typeface="Courier" charset="0"/>
              <a:ea typeface=""/>
              <a:cs typeface=""/>
            </a:endParaRPr>
          </a:p>
        </p:txBody>
      </p:sp>
      <p:sp>
        <p:nvSpPr>
          <p:cNvPr id="15" name="Rectangle 14"/>
          <p:cNvSpPr/>
          <p:nvPr/>
        </p:nvSpPr>
        <p:spPr>
          <a:xfrm>
            <a:off x="5369438" y="2667000"/>
            <a:ext cx="3305316" cy="16501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8484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a:p>
            <a:r>
              <a:rPr lang="en-US" i="1" dirty="0">
                <a:solidFill>
                  <a:srgbClr val="4F9192"/>
                </a:solidFill>
                <a:latin typeface="Courier" charset="0"/>
              </a:rPr>
              <a:t># Convert to a float</a:t>
            </a:r>
          </a:p>
          <a:p>
            <a:r>
              <a:rPr lang="en-US" dirty="0" err="1">
                <a:latin typeface="Courier" charset="0"/>
              </a:rPr>
              <a:t>step_counts</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step_counts</a:t>
            </a:r>
            <a:r>
              <a:rPr lang="en-US" dirty="0" err="1">
                <a:solidFill>
                  <a:srgbClr val="797979"/>
                </a:solidFill>
                <a:latin typeface="Courier" charset="0"/>
              </a:rPr>
              <a:t>.</a:t>
            </a:r>
            <a:r>
              <a:rPr lang="en-US" dirty="0" err="1">
                <a:latin typeface="Courier" charset="0"/>
              </a:rPr>
              <a:t>astype</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float</a:t>
            </a:r>
            <a:r>
              <a:rPr lang="en-US" dirty="0">
                <a:latin typeface="Courier" charset="0"/>
              </a:rPr>
              <a:t>)</a:t>
            </a:r>
          </a:p>
          <a:p>
            <a:endParaRPr lang="en-US" dirty="0">
              <a:latin typeface="Courier" charset="0"/>
            </a:endParaRPr>
          </a:p>
          <a:p>
            <a:r>
              <a:rPr lang="en-US" i="1" dirty="0">
                <a:solidFill>
                  <a:srgbClr val="4F9192"/>
                </a:solidFill>
                <a:latin typeface="Courier" charset="0"/>
              </a:rPr>
              <a:t># View the data type</a:t>
            </a:r>
            <a:endParaRPr lang="en-US" b="1" dirty="0">
              <a:solidFill>
                <a:srgbClr val="008F00"/>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step_counts</a:t>
            </a:r>
            <a:r>
              <a:rPr lang="en-US" dirty="0" err="1">
                <a:solidFill>
                  <a:srgbClr val="797979"/>
                </a:solidFill>
                <a:latin typeface="Courier" charset="0"/>
              </a:rPr>
              <a:t>.</a:t>
            </a:r>
            <a:r>
              <a:rPr lang="en-US" dirty="0" err="1">
                <a:latin typeface="Courier" charset="0"/>
              </a:rPr>
              <a:t>dtypes</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754326"/>
          </a:xfrm>
          <a:prstGeom prst="rect">
            <a:avLst/>
          </a:prstGeom>
        </p:spPr>
        <p:txBody>
          <a:bodyPr wrap="square">
            <a:spAutoFit/>
          </a:bodyPr>
          <a:lstStyle/>
          <a:p>
            <a:pPr lvl="0">
              <a:tabLst>
                <a:tab pos="457200" algn="l"/>
              </a:tabLst>
            </a:pPr>
            <a:r>
              <a:rPr lang="en-US" dirty="0">
                <a:solidFill>
                  <a:srgbClr val="212121"/>
                </a:solidFill>
                <a:latin typeface="Courier" charset="0"/>
                <a:ea typeface=""/>
                <a:cs typeface=""/>
              </a:rPr>
              <a:t>&gt;&gt;&gt;	</a:t>
            </a:r>
            <a:r>
              <a:rPr lang="en-US" dirty="0">
                <a:latin typeface="Courier" charset="0"/>
              </a:rPr>
              <a:t>int64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a:tabLst>
                <a:tab pos="457200" algn="l"/>
              </a:tabLst>
            </a:pPr>
            <a:endParaRPr lang="en-US" sz="1600" dirty="0">
              <a:latin typeface="Avenir Book" charset="0"/>
              <a:ea typeface="Avenir Book" charset="0"/>
              <a:cs typeface="Avenir Book" charset="0"/>
            </a:endParaRPr>
          </a:p>
          <a:p>
            <a:pPr lvl="0">
              <a:tabLst>
                <a:tab pos="457200" algn="l"/>
              </a:tabLst>
            </a:pPr>
            <a:r>
              <a:rPr lang="en-US" dirty="0">
                <a:solidFill>
                  <a:srgbClr val="212121"/>
                </a:solidFill>
                <a:latin typeface="Courier" charset="0"/>
                <a:ea typeface=""/>
                <a:cs typeface=""/>
              </a:rPr>
              <a:t>&gt;&gt;&gt;	</a:t>
            </a:r>
            <a:r>
              <a:rPr lang="en-US" dirty="0">
                <a:latin typeface="Courier" charset="0"/>
              </a:rPr>
              <a:t>float64</a:t>
            </a:r>
            <a:endParaRPr lang="en-US" dirty="0">
              <a:solidFill>
                <a:srgbClr val="212121"/>
              </a:solidFill>
              <a:latin typeface="Courier" charset="0"/>
              <a:ea typeface=""/>
              <a:cs typeface=""/>
            </a:endParaRPr>
          </a:p>
          <a:p>
            <a:pPr>
              <a:tabLst>
                <a:tab pos="457200" algn="l"/>
              </a:tabLst>
            </a:pPr>
            <a:endParaRPr lang="en-US" sz="1600" dirty="0">
              <a:latin typeface="Avenir Book" charset="0"/>
              <a:ea typeface="Avenir Book" charset="0"/>
              <a:cs typeface="Avenir Book" charset="0"/>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05886"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types can be viewed and converted</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10827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45188" y="1995116"/>
            <a:ext cx="3297411" cy="954107"/>
          </a:xfrm>
          <a:prstGeom prst="rect">
            <a:avLst/>
          </a:prstGeom>
        </p:spPr>
        <p:txBody>
          <a:bodyPr wrap="square">
            <a:spAutoFit/>
          </a:bodyPr>
          <a:lstStyle/>
          <a:p>
            <a:pPr>
              <a:tabLst>
                <a:tab pos="457200" algn="l"/>
              </a:tabLst>
            </a:pPr>
            <a:r>
              <a:rPr lang="en-US">
                <a:latin typeface="Courier" charset="0"/>
              </a:rPr>
              <a:t>&gt;&gt;&gt;</a:t>
            </a:r>
            <a:r>
              <a:rPr lang="en-US" dirty="0">
                <a:latin typeface="Courier" charset="0"/>
              </a:rPr>
              <a:t>	2015-03-30 0.0 </a:t>
            </a:r>
          </a:p>
          <a:p>
            <a:pPr>
              <a:tabLst>
                <a:tab pos="457200" algn="l"/>
              </a:tabLst>
            </a:pPr>
            <a:r>
              <a:rPr lang="en-US" dirty="0">
                <a:latin typeface="Courier" charset="0"/>
              </a:rPr>
              <a:t>	2015-03-31 0.0 </a:t>
            </a:r>
          </a:p>
          <a:p>
            <a:pPr>
              <a:tabLst>
                <a:tab pos="457200" algn="l"/>
              </a:tabLst>
            </a:pPr>
            <a:r>
              <a:rPr lang="en-US" dirty="0">
                <a:latin typeface="Courier" charset="0"/>
              </a:rPr>
              <a:t>	</a:t>
            </a:r>
            <a:r>
              <a:rPr lang="en-US" dirty="0" err="1">
                <a:latin typeface="Courier" charset="0"/>
              </a:rPr>
              <a:t>Freq</a:t>
            </a:r>
            <a:r>
              <a:rPr lang="en-US" dirty="0">
                <a:latin typeface="Courier" charset="0"/>
              </a:rPr>
              <a:t>: D, Name: steps, 	</a:t>
            </a:r>
            <a:r>
              <a:rPr lang="en-US" dirty="0" err="1">
                <a:latin typeface="Courier" charset="0"/>
              </a:rPr>
              <a:t>dtype</a:t>
            </a:r>
            <a:r>
              <a:rPr lang="en-US" dirty="0">
                <a:latin typeface="Courier" charset="0"/>
              </a:rPr>
              <a:t>: float64</a:t>
            </a:r>
            <a:endParaRPr lang="en-US" sz="1600" dirty="0">
              <a:latin typeface="Avenir Book" charset="0"/>
              <a:ea typeface="Avenir Book" charset="0"/>
              <a:cs typeface="Avenir Book" charset="0"/>
            </a:endParaRPr>
          </a:p>
        </p:txBody>
      </p:sp>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2031325"/>
          </a:xfrm>
          <a:prstGeom prst="rect">
            <a:avLst/>
          </a:prstGeom>
        </p:spPr>
        <p:txBody>
          <a:bodyPr wrap="square">
            <a:spAutoFit/>
          </a:bodyPr>
          <a:lstStyle/>
          <a:p>
            <a:r>
              <a:rPr lang="en-US" i="1" dirty="0">
                <a:solidFill>
                  <a:srgbClr val="4F9192"/>
                </a:solidFill>
                <a:latin typeface="Courier" charset="0"/>
              </a:rPr>
              <a:t># Create invalid data</a:t>
            </a:r>
            <a:endParaRPr lang="en-US" b="1" dirty="0">
              <a:solidFill>
                <a:srgbClr val="008F00"/>
              </a:solidFill>
              <a:latin typeface="Courier" charset="0"/>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r>
              <a:rPr lang="en-US" dirty="0">
                <a:solidFill>
                  <a:srgbClr val="797979"/>
                </a:solidFill>
                <a:latin typeface="Courier" charset="0"/>
                <a:ea typeface=""/>
                <a:cs typeface=""/>
              </a:rPr>
              <a:t>1</a:t>
            </a:r>
            <a:r>
              <a:rPr lang="en-US" dirty="0">
                <a:solidFill>
                  <a:srgbClr val="212121"/>
                </a:solidFill>
                <a:latin typeface="Courier" charset="0"/>
                <a:ea typeface=""/>
                <a:cs typeface=""/>
              </a:rPr>
              <a:t>:</a:t>
            </a:r>
            <a:r>
              <a:rPr lang="en-US" dirty="0">
                <a:solidFill>
                  <a:srgbClr val="797979"/>
                </a:solidFill>
                <a:latin typeface="Courier" charset="0"/>
                <a:ea typeface=""/>
                <a:cs typeface=""/>
              </a:rPr>
              <a:t>3</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np</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NaN</a:t>
            </a:r>
            <a:endParaRPr lang="en-US" dirty="0">
              <a:solidFill>
                <a:srgbClr val="212121"/>
              </a:solidFill>
              <a:latin typeface="Courier" charset="0"/>
              <a:ea typeface=""/>
              <a:cs typeface=""/>
            </a:endParaRPr>
          </a:p>
          <a:p>
            <a:endParaRPr lang="en-US" dirty="0">
              <a:latin typeface="Courier" charset="0"/>
            </a:endParaRPr>
          </a:p>
          <a:p>
            <a:pPr lvl="0"/>
            <a:r>
              <a:rPr lang="en-US" i="1" dirty="0">
                <a:solidFill>
                  <a:srgbClr val="4F9192"/>
                </a:solidFill>
                <a:latin typeface="Courier" charset="0"/>
                <a:ea typeface=""/>
                <a:cs typeface=""/>
              </a:rPr>
              <a:t># Now fill it in with zeros</a:t>
            </a:r>
            <a:endParaRPr lang="en-US" dirty="0">
              <a:solidFill>
                <a:srgbClr val="4F9192"/>
              </a:solidFill>
              <a:latin typeface="Courier" charset="0"/>
              <a:ea typeface=""/>
              <a:cs typeface=""/>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step_counts</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fillna</a:t>
            </a:r>
            <a:r>
              <a:rPr lang="en-US" dirty="0">
                <a:solidFill>
                  <a:srgbClr val="212121"/>
                </a:solidFill>
                <a:latin typeface="Courier" charset="0"/>
                <a:ea typeface=""/>
                <a:cs typeface=""/>
              </a:rPr>
              <a:t>(</a:t>
            </a:r>
            <a:r>
              <a:rPr lang="en-US" dirty="0">
                <a:solidFill>
                  <a:srgbClr val="797979"/>
                </a:solidFill>
                <a:latin typeface="Courier" charset="0"/>
                <a:ea typeface=""/>
                <a:cs typeface=""/>
              </a:rPr>
              <a:t>0.</a:t>
            </a:r>
            <a:r>
              <a:rPr lang="en-US" dirty="0">
                <a:solidFill>
                  <a:srgbClr val="212121"/>
                </a:solidFill>
                <a:latin typeface="Courier" charset="0"/>
                <a:ea typeface=""/>
                <a:cs typeface=""/>
              </a:rPr>
              <a:t>)</a:t>
            </a:r>
          </a:p>
          <a:p>
            <a:pPr lvl="0"/>
            <a:r>
              <a:rPr lang="en-US" dirty="0">
                <a:solidFill>
                  <a:srgbClr val="212121"/>
                </a:solidFill>
                <a:latin typeface="Courier" charset="0"/>
                <a:ea typeface=""/>
                <a:cs typeface=""/>
              </a:rPr>
              <a:t># equivalently, </a:t>
            </a:r>
          </a:p>
          <a:p>
            <a:pPr lvl="0"/>
            <a:r>
              <a:rPr lang="en-US" dirty="0">
                <a:solidFill>
                  <a:srgbClr val="212121"/>
                </a:solidFill>
                <a:latin typeface="Courier" charset="0"/>
                <a:ea typeface=""/>
                <a:cs typeface=""/>
              </a:rPr>
              <a:t># </a:t>
            </a:r>
            <a:r>
              <a:rPr lang="en-US" dirty="0" err="1">
                <a:solidFill>
                  <a:srgbClr val="212121"/>
                </a:solidFill>
                <a:latin typeface="Courier" charset="0"/>
                <a:ea typeface=""/>
                <a:cs typeface=""/>
              </a:rPr>
              <a:t>step_counts.fillna</a:t>
            </a:r>
            <a:r>
              <a:rPr lang="en-US" dirty="0">
                <a:solidFill>
                  <a:srgbClr val="212121"/>
                </a:solidFill>
                <a:latin typeface="Courier" charset="0"/>
                <a:ea typeface=""/>
                <a:cs typeface=""/>
              </a:rPr>
              <a:t>(0., </a:t>
            </a:r>
            <a:r>
              <a:rPr lang="en-US" dirty="0" err="1">
                <a:solidFill>
                  <a:srgbClr val="212121"/>
                </a:solidFill>
                <a:latin typeface="Courier" charset="0"/>
                <a:ea typeface=""/>
                <a:cs typeface=""/>
              </a:rPr>
              <a:t>inplace</a:t>
            </a:r>
            <a:r>
              <a:rPr lang="en-US" dirty="0">
                <a:solidFill>
                  <a:srgbClr val="212121"/>
                </a:solidFill>
                <a:latin typeface="Courier" charset="0"/>
                <a:ea typeface=""/>
                <a:cs typeface=""/>
              </a:rPr>
              <a:t>=True)</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r>
              <a:rPr lang="en-US" dirty="0">
                <a:solidFill>
                  <a:srgbClr val="797979"/>
                </a:solidFill>
                <a:latin typeface="Courier" charset="0"/>
                <a:ea typeface=""/>
                <a:cs typeface=""/>
              </a:rPr>
              <a:t>1</a:t>
            </a:r>
            <a:r>
              <a:rPr lang="en-US" dirty="0">
                <a:solidFill>
                  <a:srgbClr val="212121"/>
                </a:solidFill>
                <a:latin typeface="Courier" charset="0"/>
                <a:ea typeface=""/>
                <a:cs typeface=""/>
              </a:rPr>
              <a:t>:</a:t>
            </a:r>
            <a:r>
              <a:rPr lang="en-US" dirty="0">
                <a:solidFill>
                  <a:srgbClr val="797979"/>
                </a:solidFill>
                <a:latin typeface="Courier" charset="0"/>
                <a:ea typeface=""/>
                <a:cs typeface=""/>
              </a:rPr>
              <a:t>3</a:t>
            </a:r>
            <a:r>
              <a:rPr lang="en-US" dirty="0">
                <a:solidFill>
                  <a:srgbClr val="212121"/>
                </a:solidFill>
                <a:latin typeface="Courier" charset="0"/>
                <a:ea typeface=""/>
                <a:cs typeface=""/>
              </a:rPr>
              <a:t>])</a:t>
            </a: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Invalid data points can be easily filled with values</a:t>
            </a:r>
            <a:endParaRPr lang="en-US" dirty="0">
              <a:solidFill>
                <a:srgbClr val="212121"/>
              </a:solidFill>
              <a:latin typeface="Courier" charset="0"/>
              <a:ea typeface=""/>
              <a:cs typeface=""/>
            </a:endParaRPr>
          </a:p>
        </p:txBody>
      </p:sp>
      <p:sp>
        <p:nvSpPr>
          <p:cNvPr id="15" name="Rectangle 14"/>
          <p:cNvSpPr/>
          <p:nvPr/>
        </p:nvSpPr>
        <p:spPr>
          <a:xfrm>
            <a:off x="5434362" y="1825839"/>
            <a:ext cx="3129566" cy="1827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7331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Data Types and Imputation</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468282" cy="2031325"/>
          </a:xfrm>
          <a:prstGeom prst="rect">
            <a:avLst/>
          </a:prstGeom>
        </p:spPr>
        <p:txBody>
          <a:bodyPr wrap="square">
            <a:spAutoFit/>
          </a:bodyPr>
          <a:lstStyle/>
          <a:p>
            <a:r>
              <a:rPr lang="en-US" i="1" dirty="0">
                <a:solidFill>
                  <a:srgbClr val="4F9192"/>
                </a:solidFill>
                <a:latin typeface="Courier" charset="0"/>
              </a:rPr>
              <a:t># Create invalid data</a:t>
            </a:r>
            <a:endParaRPr lang="en-US" b="1" dirty="0">
              <a:solidFill>
                <a:srgbClr val="008F00"/>
              </a:solidFill>
              <a:latin typeface="Courier" charset="0"/>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r>
              <a:rPr lang="en-US" dirty="0">
                <a:solidFill>
                  <a:srgbClr val="797979"/>
                </a:solidFill>
                <a:latin typeface="Courier" charset="0"/>
                <a:ea typeface=""/>
                <a:cs typeface=""/>
              </a:rPr>
              <a:t>1</a:t>
            </a:r>
            <a:r>
              <a:rPr lang="en-US" dirty="0">
                <a:solidFill>
                  <a:srgbClr val="212121"/>
                </a:solidFill>
                <a:latin typeface="Courier" charset="0"/>
                <a:ea typeface=""/>
                <a:cs typeface=""/>
              </a:rPr>
              <a:t>:</a:t>
            </a:r>
            <a:r>
              <a:rPr lang="en-US" dirty="0">
                <a:solidFill>
                  <a:srgbClr val="797979"/>
                </a:solidFill>
                <a:latin typeface="Courier" charset="0"/>
                <a:ea typeface=""/>
                <a:cs typeface=""/>
              </a:rPr>
              <a:t>3</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np</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NaN</a:t>
            </a:r>
            <a:endParaRPr lang="en-US" dirty="0">
              <a:solidFill>
                <a:srgbClr val="212121"/>
              </a:solidFill>
              <a:latin typeface="Courier" charset="0"/>
              <a:ea typeface=""/>
              <a:cs typeface=""/>
            </a:endParaRPr>
          </a:p>
          <a:p>
            <a:endParaRPr lang="en-US" dirty="0">
              <a:latin typeface="Courier" charset="0"/>
            </a:endParaRPr>
          </a:p>
          <a:p>
            <a:pPr lvl="0"/>
            <a:r>
              <a:rPr lang="en-US" i="1" dirty="0">
                <a:solidFill>
                  <a:srgbClr val="4F9192"/>
                </a:solidFill>
                <a:latin typeface="Courier" charset="0"/>
                <a:ea typeface=""/>
                <a:cs typeface=""/>
              </a:rPr>
              <a:t># Now fill it in with zeros</a:t>
            </a:r>
            <a:endParaRPr lang="en-US" dirty="0">
              <a:solidFill>
                <a:srgbClr val="4F9192"/>
              </a:solidFill>
              <a:latin typeface="Courier" charset="0"/>
              <a:ea typeface=""/>
              <a:cs typeface=""/>
            </a:endParaRPr>
          </a:p>
          <a:p>
            <a:pPr lvl="0"/>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 </a:t>
            </a:r>
            <a:r>
              <a:rPr lang="en-US" dirty="0">
                <a:solidFill>
                  <a:srgbClr val="797979"/>
                </a:solidFill>
                <a:latin typeface="Courier" charset="0"/>
                <a:ea typeface=""/>
                <a:cs typeface=""/>
              </a:rPr>
              <a:t>=</a:t>
            </a:r>
            <a:r>
              <a:rPr lang="en-US" dirty="0">
                <a:solidFill>
                  <a:srgbClr val="212121"/>
                </a:solidFill>
                <a:latin typeface="Courier" charset="0"/>
                <a:ea typeface=""/>
                <a:cs typeface=""/>
              </a:rPr>
              <a:t> </a:t>
            </a:r>
            <a:r>
              <a:rPr lang="en-US" dirty="0" err="1">
                <a:solidFill>
                  <a:srgbClr val="212121"/>
                </a:solidFill>
                <a:latin typeface="Courier" charset="0"/>
                <a:ea typeface=""/>
                <a:cs typeface=""/>
              </a:rPr>
              <a:t>step_counts</a:t>
            </a:r>
            <a:r>
              <a:rPr lang="en-US" dirty="0" err="1">
                <a:solidFill>
                  <a:srgbClr val="797979"/>
                </a:solidFill>
                <a:latin typeface="Courier" charset="0"/>
                <a:ea typeface=""/>
                <a:cs typeface=""/>
              </a:rPr>
              <a:t>.</a:t>
            </a:r>
            <a:r>
              <a:rPr lang="en-US" dirty="0" err="1">
                <a:solidFill>
                  <a:srgbClr val="212121"/>
                </a:solidFill>
                <a:latin typeface="Courier" charset="0"/>
                <a:ea typeface=""/>
                <a:cs typeface=""/>
              </a:rPr>
              <a:t>fillna</a:t>
            </a:r>
            <a:r>
              <a:rPr lang="en-US" dirty="0">
                <a:solidFill>
                  <a:srgbClr val="212121"/>
                </a:solidFill>
                <a:latin typeface="Courier" charset="0"/>
                <a:ea typeface=""/>
                <a:cs typeface=""/>
              </a:rPr>
              <a:t>(</a:t>
            </a:r>
            <a:r>
              <a:rPr lang="en-US" dirty="0">
                <a:solidFill>
                  <a:srgbClr val="797979"/>
                </a:solidFill>
                <a:latin typeface="Courier" charset="0"/>
                <a:ea typeface=""/>
                <a:cs typeface=""/>
              </a:rPr>
              <a:t>0.</a:t>
            </a:r>
            <a:r>
              <a:rPr lang="en-US" dirty="0">
                <a:solidFill>
                  <a:srgbClr val="212121"/>
                </a:solidFill>
                <a:latin typeface="Courier" charset="0"/>
                <a:ea typeface=""/>
                <a:cs typeface=""/>
              </a:rPr>
              <a:t>)</a:t>
            </a:r>
          </a:p>
          <a:p>
            <a:pPr lvl="0"/>
            <a:r>
              <a:rPr lang="en-US" dirty="0">
                <a:solidFill>
                  <a:srgbClr val="212121"/>
                </a:solidFill>
                <a:latin typeface="Courier" charset="0"/>
                <a:ea typeface=""/>
                <a:cs typeface=""/>
              </a:rPr>
              <a:t># equivalently, </a:t>
            </a:r>
          </a:p>
          <a:p>
            <a:pPr lvl="0"/>
            <a:r>
              <a:rPr lang="en-US" dirty="0">
                <a:solidFill>
                  <a:srgbClr val="212121"/>
                </a:solidFill>
                <a:latin typeface="Courier" charset="0"/>
                <a:ea typeface=""/>
                <a:cs typeface=""/>
              </a:rPr>
              <a:t># </a:t>
            </a:r>
            <a:r>
              <a:rPr lang="en-US" dirty="0" err="1">
                <a:solidFill>
                  <a:srgbClr val="212121"/>
                </a:solidFill>
                <a:latin typeface="Courier" charset="0"/>
                <a:ea typeface=""/>
                <a:cs typeface=""/>
              </a:rPr>
              <a:t>step_counts.fillna</a:t>
            </a:r>
            <a:r>
              <a:rPr lang="en-US" dirty="0">
                <a:solidFill>
                  <a:srgbClr val="212121"/>
                </a:solidFill>
                <a:latin typeface="Courier" charset="0"/>
                <a:ea typeface=""/>
                <a:cs typeface=""/>
              </a:rPr>
              <a:t>(0., </a:t>
            </a:r>
            <a:r>
              <a:rPr lang="en-US" dirty="0" err="1">
                <a:solidFill>
                  <a:srgbClr val="212121"/>
                </a:solidFill>
                <a:latin typeface="Courier" charset="0"/>
                <a:ea typeface=""/>
                <a:cs typeface=""/>
              </a:rPr>
              <a:t>inplace</a:t>
            </a:r>
            <a:r>
              <a:rPr lang="en-US" dirty="0">
                <a:solidFill>
                  <a:srgbClr val="212121"/>
                </a:solidFill>
                <a:latin typeface="Courier" charset="0"/>
                <a:ea typeface=""/>
                <a:cs typeface=""/>
              </a:rPr>
              <a:t>=True)</a:t>
            </a:r>
          </a:p>
          <a:p>
            <a:pPr lvl="0"/>
            <a:endParaRPr lang="en-US" dirty="0">
              <a:solidFill>
                <a:srgbClr val="212121"/>
              </a:solidFill>
              <a:latin typeface="Courier" charset="0"/>
              <a:ea typeface=""/>
              <a:cs typeface=""/>
            </a:endParaRPr>
          </a:p>
          <a:p>
            <a:pPr lvl="0"/>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solidFill>
                  <a:srgbClr val="212121"/>
                </a:solidFill>
                <a:latin typeface="Courier" charset="0"/>
                <a:ea typeface=""/>
                <a:cs typeface=""/>
              </a:rPr>
              <a:t>step_counts</a:t>
            </a:r>
            <a:r>
              <a:rPr lang="en-US" dirty="0">
                <a:solidFill>
                  <a:srgbClr val="212121"/>
                </a:solidFill>
                <a:latin typeface="Courier" charset="0"/>
                <a:ea typeface=""/>
                <a:cs typeface=""/>
              </a:rPr>
              <a:t>[</a:t>
            </a:r>
            <a:r>
              <a:rPr lang="en-US" dirty="0">
                <a:solidFill>
                  <a:srgbClr val="797979"/>
                </a:solidFill>
                <a:latin typeface="Courier" charset="0"/>
                <a:ea typeface=""/>
                <a:cs typeface=""/>
              </a:rPr>
              <a:t>1</a:t>
            </a:r>
            <a:r>
              <a:rPr lang="en-US" dirty="0">
                <a:solidFill>
                  <a:srgbClr val="212121"/>
                </a:solidFill>
                <a:latin typeface="Courier" charset="0"/>
                <a:ea typeface=""/>
                <a:cs typeface=""/>
              </a:rPr>
              <a:t>:</a:t>
            </a:r>
            <a:r>
              <a:rPr lang="en-US" dirty="0">
                <a:solidFill>
                  <a:srgbClr val="797979"/>
                </a:solidFill>
                <a:latin typeface="Courier" charset="0"/>
                <a:ea typeface=""/>
                <a:cs typeface=""/>
              </a:rPr>
              <a:t>3</a:t>
            </a:r>
            <a:r>
              <a:rPr lang="en-US" dirty="0">
                <a:solidFill>
                  <a:srgbClr val="212121"/>
                </a:solidFill>
                <a:latin typeface="Courier" charset="0"/>
                <a:ea typeface=""/>
                <a:cs typeface=""/>
              </a:rPr>
              <a:t>])</a:t>
            </a:r>
          </a:p>
        </p:txBody>
      </p:sp>
      <p:sp>
        <p:nvSpPr>
          <p:cNvPr id="11" name="Rectangle 10"/>
          <p:cNvSpPr/>
          <p:nvPr/>
        </p:nvSpPr>
        <p:spPr>
          <a:xfrm>
            <a:off x="5545188" y="1995116"/>
            <a:ext cx="3297411" cy="954107"/>
          </a:xfrm>
          <a:prstGeom prst="rect">
            <a:avLst/>
          </a:prstGeom>
        </p:spPr>
        <p:txBody>
          <a:bodyPr wrap="square">
            <a:spAutoFit/>
          </a:bodyPr>
          <a:lstStyle/>
          <a:p>
            <a:pPr>
              <a:tabLst>
                <a:tab pos="457200" algn="l"/>
              </a:tabLst>
            </a:pPr>
            <a:r>
              <a:rPr lang="en-US">
                <a:latin typeface="Courier" charset="0"/>
              </a:rPr>
              <a:t>&gt;&gt;&gt;</a:t>
            </a:r>
            <a:r>
              <a:rPr lang="en-US" dirty="0">
                <a:latin typeface="Courier" charset="0"/>
              </a:rPr>
              <a:t>	2015-03-30 0.0 </a:t>
            </a:r>
          </a:p>
          <a:p>
            <a:pPr>
              <a:tabLst>
                <a:tab pos="457200" algn="l"/>
              </a:tabLst>
            </a:pPr>
            <a:r>
              <a:rPr lang="en-US" dirty="0">
                <a:latin typeface="Courier" charset="0"/>
              </a:rPr>
              <a:t>	2015-03-31 0.0 </a:t>
            </a:r>
          </a:p>
          <a:p>
            <a:pPr>
              <a:tabLst>
                <a:tab pos="457200" algn="l"/>
              </a:tabLst>
            </a:pPr>
            <a:r>
              <a:rPr lang="en-US" dirty="0">
                <a:latin typeface="Courier" charset="0"/>
              </a:rPr>
              <a:t>	</a:t>
            </a:r>
            <a:r>
              <a:rPr lang="en-US" dirty="0" err="1">
                <a:latin typeface="Courier" charset="0"/>
              </a:rPr>
              <a:t>Freq</a:t>
            </a:r>
            <a:r>
              <a:rPr lang="en-US" dirty="0">
                <a:latin typeface="Courier" charset="0"/>
              </a:rPr>
              <a:t>: D, Name: steps, 	</a:t>
            </a:r>
            <a:r>
              <a:rPr lang="en-US" dirty="0" err="1">
                <a:latin typeface="Courier" charset="0"/>
              </a:rPr>
              <a:t>dtype</a:t>
            </a:r>
            <a:r>
              <a:rPr lang="en-US" dirty="0">
                <a:latin typeface="Courier" charset="0"/>
              </a:rPr>
              <a:t>: float64</a:t>
            </a:r>
            <a:endParaRPr lang="en-US" sz="1600" dirty="0">
              <a:latin typeface="Avenir Book" charset="0"/>
              <a:ea typeface="Avenir Book" charset="0"/>
              <a:cs typeface="Avenir Book" charset="0"/>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8" name="Rectangle 7"/>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Invalid data points can be easily filled with values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942629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Creation and Methods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9" y="1995116"/>
            <a:ext cx="1109224" cy="2199486"/>
          </a:xfrm>
          <a:prstGeom prst="rect">
            <a:avLst/>
          </a:prstGeom>
        </p:spPr>
      </p:pic>
      <p:sp>
        <p:nvSpPr>
          <p:cNvPr id="12" name="Rounded Rectangle 11"/>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3" name="Rectangle 12"/>
          <p:cNvSpPr/>
          <p:nvPr/>
        </p:nvSpPr>
        <p:spPr>
          <a:xfrm>
            <a:off x="326876" y="1825839"/>
            <a:ext cx="5042562" cy="2677656"/>
          </a:xfrm>
          <a:prstGeom prst="rect">
            <a:avLst/>
          </a:prstGeom>
        </p:spPr>
        <p:txBody>
          <a:bodyPr wrap="square">
            <a:spAutoFit/>
          </a:bodyPr>
          <a:lstStyle/>
          <a:p>
            <a:r>
              <a:rPr lang="en-US" i="1" dirty="0">
                <a:solidFill>
                  <a:srgbClr val="4F9192"/>
                </a:solidFill>
                <a:latin typeface="Courier" charset="0"/>
              </a:rPr>
              <a:t># Cycling distance</a:t>
            </a:r>
            <a:endParaRPr lang="en-US" dirty="0">
              <a:solidFill>
                <a:srgbClr val="4F9192"/>
              </a:solidFill>
              <a:latin typeface="Courier" charset="0"/>
            </a:endParaRPr>
          </a:p>
          <a:p>
            <a:r>
              <a:rPr lang="en-US" dirty="0" err="1">
                <a:latin typeface="Courier" charset="0"/>
              </a:rPr>
              <a:t>cycling_data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797979"/>
                </a:solidFill>
                <a:latin typeface="Courier" charset="0"/>
              </a:rPr>
              <a:t>10.7</a:t>
            </a:r>
            <a:r>
              <a:rPr lang="en-US" dirty="0">
                <a:latin typeface="Courier" charset="0"/>
              </a:rPr>
              <a:t>, </a:t>
            </a:r>
            <a:r>
              <a:rPr lang="en-US" dirty="0">
                <a:solidFill>
                  <a:srgbClr val="797979"/>
                </a:solidFill>
                <a:latin typeface="Courier" charset="0"/>
              </a:rPr>
              <a:t>0</a:t>
            </a:r>
            <a:r>
              <a:rPr lang="en-US" dirty="0">
                <a:latin typeface="Courier" charset="0"/>
              </a:rPr>
              <a:t>, </a:t>
            </a:r>
            <a:r>
              <a:rPr lang="en-US" dirty="0">
                <a:solidFill>
                  <a:srgbClr val="008F00"/>
                </a:solidFill>
                <a:latin typeface="Courier" charset="0"/>
              </a:rPr>
              <a:t>None</a:t>
            </a:r>
            <a:r>
              <a:rPr lang="en-US" dirty="0">
                <a:latin typeface="Courier" charset="0"/>
              </a:rPr>
              <a:t>, </a:t>
            </a:r>
            <a:r>
              <a:rPr lang="en-US" dirty="0">
                <a:solidFill>
                  <a:srgbClr val="797979"/>
                </a:solidFill>
                <a:latin typeface="Courier" charset="0"/>
              </a:rPr>
              <a:t>2.4</a:t>
            </a:r>
            <a:r>
              <a:rPr lang="en-US" dirty="0">
                <a:latin typeface="Courier" charset="0"/>
              </a:rPr>
              <a:t>, </a:t>
            </a:r>
            <a:r>
              <a:rPr lang="en-US" dirty="0">
                <a:solidFill>
                  <a:srgbClr val="797979"/>
                </a:solidFill>
                <a:latin typeface="Courier" charset="0"/>
              </a:rPr>
              <a:t>15.3</a:t>
            </a:r>
            <a:r>
              <a:rPr lang="en-US" dirty="0">
                <a:latin typeface="Courier" charset="0"/>
              </a:rPr>
              <a:t>,  	       </a:t>
            </a:r>
            <a:r>
              <a:rPr lang="en-US" dirty="0">
                <a:solidFill>
                  <a:srgbClr val="797979"/>
                </a:solidFill>
                <a:latin typeface="Courier" charset="0"/>
              </a:rPr>
              <a:t>10.9</a:t>
            </a:r>
            <a:r>
              <a:rPr lang="en-US" dirty="0">
                <a:latin typeface="Courier" charset="0"/>
              </a:rPr>
              <a:t>, </a:t>
            </a:r>
            <a:r>
              <a:rPr lang="en-US" dirty="0">
                <a:solidFill>
                  <a:srgbClr val="797979"/>
                </a:solidFill>
                <a:latin typeface="Courier" charset="0"/>
              </a:rPr>
              <a:t>0</a:t>
            </a:r>
            <a:r>
              <a:rPr lang="en-US" dirty="0">
                <a:latin typeface="Courier" charset="0"/>
              </a:rPr>
              <a:t>, </a:t>
            </a:r>
            <a:r>
              <a:rPr lang="en-US" dirty="0">
                <a:solidFill>
                  <a:srgbClr val="008F00"/>
                </a:solidFill>
                <a:latin typeface="Courier" charset="0"/>
              </a:rPr>
              <a:t>None</a:t>
            </a:r>
            <a:r>
              <a:rPr lang="en-US" dirty="0">
                <a:latin typeface="Courier" charset="0"/>
              </a:rPr>
              <a:t>]</a:t>
            </a:r>
          </a:p>
          <a:p>
            <a:endParaRPr lang="en-US" dirty="0">
              <a:latin typeface="Courier" charset="0"/>
            </a:endParaRPr>
          </a:p>
          <a:p>
            <a:r>
              <a:rPr lang="en-US" i="1" dirty="0">
                <a:solidFill>
                  <a:srgbClr val="4F9192"/>
                </a:solidFill>
                <a:latin typeface="Courier" charset="0"/>
              </a:rPr>
              <a:t># Create a tuple of data</a:t>
            </a:r>
            <a:endParaRPr lang="en-US" dirty="0">
              <a:solidFill>
                <a:srgbClr val="4F9192"/>
              </a:solidFill>
              <a:latin typeface="Courier" charset="0"/>
            </a:endParaRPr>
          </a:p>
          <a:p>
            <a:r>
              <a:rPr lang="en-US" dirty="0" err="1">
                <a:latin typeface="Courier" charset="0"/>
              </a:rPr>
              <a:t>joined_data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008F00"/>
                </a:solidFill>
                <a:latin typeface="Courier" charset="0"/>
              </a:rPr>
              <a:t>list</a:t>
            </a:r>
            <a:r>
              <a:rPr lang="en-US" dirty="0">
                <a:latin typeface="Courier" charset="0"/>
              </a:rPr>
              <a:t>(</a:t>
            </a:r>
            <a:r>
              <a:rPr lang="en-US" dirty="0">
                <a:solidFill>
                  <a:srgbClr val="008F00"/>
                </a:solidFill>
                <a:latin typeface="Courier" charset="0"/>
              </a:rPr>
              <a:t>zip</a:t>
            </a:r>
            <a:r>
              <a:rPr lang="en-US" dirty="0">
                <a:latin typeface="Courier" charset="0"/>
              </a:rPr>
              <a:t>(</a:t>
            </a:r>
            <a:r>
              <a:rPr lang="en-US" dirty="0" err="1">
                <a:latin typeface="Courier" charset="0"/>
              </a:rPr>
              <a:t>step_data</a:t>
            </a:r>
            <a:r>
              <a:rPr lang="en-US" dirty="0">
                <a:latin typeface="Courier" charset="0"/>
              </a:rPr>
              <a:t>, 				      </a:t>
            </a:r>
            <a:r>
              <a:rPr lang="en-US" dirty="0" err="1">
                <a:latin typeface="Courier" charset="0"/>
              </a:rPr>
              <a:t>cycling_data</a:t>
            </a:r>
            <a:r>
              <a:rPr lang="en-US" dirty="0">
                <a:latin typeface="Courier" charset="0"/>
              </a:rPr>
              <a:t>))</a:t>
            </a:r>
          </a:p>
          <a:p>
            <a:endParaRPr lang="en-US" dirty="0">
              <a:latin typeface="Courier" charset="0"/>
            </a:endParaRPr>
          </a:p>
          <a:p>
            <a:r>
              <a:rPr lang="en-US" i="1" dirty="0">
                <a:solidFill>
                  <a:srgbClr val="4F9192"/>
                </a:solidFill>
                <a:latin typeface="Courier" charset="0"/>
              </a:rPr>
              <a:t># The </a:t>
            </a:r>
            <a:r>
              <a:rPr lang="en-US" i="1" dirty="0" err="1">
                <a:solidFill>
                  <a:srgbClr val="4F9192"/>
                </a:solidFill>
                <a:latin typeface="Courier" charset="0"/>
              </a:rPr>
              <a:t>dataframe</a:t>
            </a:r>
            <a:endParaRPr lang="en-US" dirty="0">
              <a:solidFill>
                <a:srgbClr val="4F9192"/>
              </a:solidFill>
              <a:latin typeface="Courier" charset="0"/>
            </a:endParaRPr>
          </a:p>
          <a:p>
            <a:r>
              <a:rPr lang="en-US" dirty="0" err="1">
                <a:latin typeface="Courier" charset="0"/>
              </a:rPr>
              <a:t>activity_df</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DataFrame</a:t>
            </a:r>
            <a:r>
              <a:rPr lang="en-US" dirty="0">
                <a:latin typeface="Courier" charset="0"/>
              </a:rPr>
              <a:t>(</a:t>
            </a:r>
            <a:r>
              <a:rPr lang="en-US" dirty="0" err="1">
                <a:latin typeface="Courier" charset="0"/>
              </a:rPr>
              <a:t>joined_data</a:t>
            </a:r>
            <a:r>
              <a:rPr lang="en-US" dirty="0">
                <a:latin typeface="Courier" charset="0"/>
              </a:rPr>
              <a:t>)</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p>
        </p:txBody>
      </p:sp>
      <p:sp>
        <p:nvSpPr>
          <p:cNvPr id="14" name="Rectangle 13"/>
          <p:cNvSpPr/>
          <p:nvPr/>
        </p:nvSpPr>
        <p:spPr>
          <a:xfrm>
            <a:off x="5545188" y="1995116"/>
            <a:ext cx="3297411" cy="307777"/>
          </a:xfrm>
          <a:prstGeom prst="rect">
            <a:avLst/>
          </a:prstGeom>
        </p:spPr>
        <p:txBody>
          <a:bodyPr wrap="square">
            <a:spAutoFit/>
          </a:bodyPr>
          <a:lstStyle/>
          <a:p>
            <a:pPr>
              <a:tabLst>
                <a:tab pos="457200" algn="l"/>
              </a:tabLst>
            </a:pPr>
            <a:r>
              <a:rPr lang="en-US" dirty="0">
                <a:latin typeface="Courier" charset="0"/>
              </a:rPr>
              <a:t>&gt;&gt;&gt;</a:t>
            </a:r>
            <a:endParaRPr lang="en-US" sz="1600" dirty="0">
              <a:latin typeface="Avenir Book" charset="0"/>
              <a:ea typeface="Avenir Book" charset="0"/>
              <a:cs typeface="Avenir Book" charset="0"/>
            </a:endParaRPr>
          </a:p>
        </p:txBody>
      </p:sp>
      <p:sp>
        <p:nvSpPr>
          <p:cNvPr id="15" name="Rounded Rectangle 14"/>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6" name="Rectangle 15"/>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created from lists, dictionaries, and Pandas Series</a:t>
            </a:r>
            <a:endParaRPr lang="en-US" dirty="0">
              <a:solidFill>
                <a:srgbClr val="212121"/>
              </a:solidFill>
              <a:latin typeface="Courier" charset="0"/>
              <a:ea typeface=""/>
              <a:cs typeface=""/>
            </a:endParaRPr>
          </a:p>
        </p:txBody>
      </p:sp>
      <p:sp>
        <p:nvSpPr>
          <p:cNvPr id="17" name="Rectangle 16"/>
          <p:cNvSpPr/>
          <p:nvPr/>
        </p:nvSpPr>
        <p:spPr>
          <a:xfrm>
            <a:off x="5545188" y="1890935"/>
            <a:ext cx="2898842" cy="24330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004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9930" y="1549795"/>
            <a:ext cx="7761110" cy="2246769"/>
          </a:xfrm>
          <a:prstGeom prst="rect">
            <a:avLst/>
          </a:prstGeom>
        </p:spPr>
        <p:txBody>
          <a:bodyPr wrap="square">
            <a:spAutoFit/>
          </a:bodyPr>
          <a:lstStyle/>
          <a:p>
            <a:pPr marL="457200" lvl="0" indent="-457200">
              <a:spcAft>
                <a:spcPts val="2400"/>
              </a:spcAft>
              <a:buFont typeface="Arial" charset="0"/>
              <a:buChar char="•"/>
            </a:pPr>
            <a:r>
              <a:rPr lang="en-US" sz="2400" dirty="0">
                <a:latin typeface="Avenir Book" charset="0"/>
                <a:ea typeface="Avenir Book" charset="0"/>
                <a:cs typeface="Avenir Book" charset="0"/>
              </a:rPr>
              <a:t>Accelerated performance from Intel's Math Kernel Library (MKL) </a:t>
            </a:r>
          </a:p>
          <a:p>
            <a:pPr marL="457200" lvl="0" indent="-457200">
              <a:spcAft>
                <a:spcPts val="2400"/>
              </a:spcAft>
              <a:buFont typeface="Arial" charset="0"/>
              <a:buChar char="•"/>
            </a:pPr>
            <a:r>
              <a:rPr lang="en-US" sz="2400" dirty="0">
                <a:latin typeface="Avenir Book" charset="0"/>
                <a:ea typeface="Avenir Book" charset="0"/>
                <a:cs typeface="Avenir Book" charset="0"/>
              </a:rPr>
              <a:t>Also contains Data Analytics Acceleration Library (DAAL), Message Passing Interface (MPI), and Threading Building Blocks (TBB)</a:t>
            </a:r>
          </a:p>
        </p:txBody>
      </p:sp>
      <p:sp>
        <p:nvSpPr>
          <p:cNvPr id="4"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
        <p:nvSpPr>
          <p:cNvPr id="5" name="Rectangle 4"/>
          <p:cNvSpPr/>
          <p:nvPr/>
        </p:nvSpPr>
        <p:spPr>
          <a:xfrm>
            <a:off x="559931" y="2569580"/>
            <a:ext cx="7761110" cy="2019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740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Creation and Methods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679" y="1995116"/>
            <a:ext cx="1109224" cy="2199486"/>
          </a:xfrm>
          <a:prstGeom prst="rect">
            <a:avLst/>
          </a:prstGeom>
        </p:spPr>
      </p:pic>
      <p:sp>
        <p:nvSpPr>
          <p:cNvPr id="12" name="Rounded Rectangle 11"/>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3" name="Rectangle 12"/>
          <p:cNvSpPr/>
          <p:nvPr/>
        </p:nvSpPr>
        <p:spPr>
          <a:xfrm>
            <a:off x="326876" y="1825839"/>
            <a:ext cx="5042562" cy="2677656"/>
          </a:xfrm>
          <a:prstGeom prst="rect">
            <a:avLst/>
          </a:prstGeom>
        </p:spPr>
        <p:txBody>
          <a:bodyPr wrap="square">
            <a:spAutoFit/>
          </a:bodyPr>
          <a:lstStyle/>
          <a:p>
            <a:r>
              <a:rPr lang="en-US" i="1" dirty="0">
                <a:solidFill>
                  <a:srgbClr val="4F9192"/>
                </a:solidFill>
                <a:latin typeface="Courier" charset="0"/>
              </a:rPr>
              <a:t># Cycling distance</a:t>
            </a:r>
            <a:endParaRPr lang="en-US" dirty="0">
              <a:solidFill>
                <a:srgbClr val="4F9192"/>
              </a:solidFill>
              <a:latin typeface="Courier" charset="0"/>
            </a:endParaRPr>
          </a:p>
          <a:p>
            <a:r>
              <a:rPr lang="en-US" dirty="0" err="1">
                <a:latin typeface="Courier" charset="0"/>
              </a:rPr>
              <a:t>cycling_data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797979"/>
                </a:solidFill>
                <a:latin typeface="Courier" charset="0"/>
              </a:rPr>
              <a:t>10.7</a:t>
            </a:r>
            <a:r>
              <a:rPr lang="en-US" dirty="0">
                <a:latin typeface="Courier" charset="0"/>
              </a:rPr>
              <a:t>, </a:t>
            </a:r>
            <a:r>
              <a:rPr lang="en-US" dirty="0">
                <a:solidFill>
                  <a:srgbClr val="797979"/>
                </a:solidFill>
                <a:latin typeface="Courier" charset="0"/>
              </a:rPr>
              <a:t>0</a:t>
            </a:r>
            <a:r>
              <a:rPr lang="en-US" dirty="0">
                <a:latin typeface="Courier" charset="0"/>
              </a:rPr>
              <a:t>, </a:t>
            </a:r>
            <a:r>
              <a:rPr lang="en-US" dirty="0">
                <a:solidFill>
                  <a:srgbClr val="008F00"/>
                </a:solidFill>
                <a:latin typeface="Courier" charset="0"/>
              </a:rPr>
              <a:t>None</a:t>
            </a:r>
            <a:r>
              <a:rPr lang="en-US" dirty="0">
                <a:latin typeface="Courier" charset="0"/>
              </a:rPr>
              <a:t>, </a:t>
            </a:r>
            <a:r>
              <a:rPr lang="en-US" dirty="0">
                <a:solidFill>
                  <a:srgbClr val="797979"/>
                </a:solidFill>
                <a:latin typeface="Courier" charset="0"/>
              </a:rPr>
              <a:t>2.4</a:t>
            </a:r>
            <a:r>
              <a:rPr lang="en-US" dirty="0">
                <a:latin typeface="Courier" charset="0"/>
              </a:rPr>
              <a:t>, </a:t>
            </a:r>
            <a:r>
              <a:rPr lang="en-US" dirty="0">
                <a:solidFill>
                  <a:srgbClr val="797979"/>
                </a:solidFill>
                <a:latin typeface="Courier" charset="0"/>
              </a:rPr>
              <a:t>15.3</a:t>
            </a:r>
            <a:r>
              <a:rPr lang="en-US" dirty="0">
                <a:latin typeface="Courier" charset="0"/>
              </a:rPr>
              <a:t>,  	       </a:t>
            </a:r>
            <a:r>
              <a:rPr lang="en-US" dirty="0">
                <a:solidFill>
                  <a:srgbClr val="797979"/>
                </a:solidFill>
                <a:latin typeface="Courier" charset="0"/>
              </a:rPr>
              <a:t>10.9</a:t>
            </a:r>
            <a:r>
              <a:rPr lang="en-US" dirty="0">
                <a:latin typeface="Courier" charset="0"/>
              </a:rPr>
              <a:t>, </a:t>
            </a:r>
            <a:r>
              <a:rPr lang="en-US" dirty="0">
                <a:solidFill>
                  <a:srgbClr val="797979"/>
                </a:solidFill>
                <a:latin typeface="Courier" charset="0"/>
              </a:rPr>
              <a:t>0</a:t>
            </a:r>
            <a:r>
              <a:rPr lang="en-US" dirty="0">
                <a:latin typeface="Courier" charset="0"/>
              </a:rPr>
              <a:t>, </a:t>
            </a:r>
            <a:r>
              <a:rPr lang="en-US" dirty="0">
                <a:solidFill>
                  <a:srgbClr val="008F00"/>
                </a:solidFill>
                <a:latin typeface="Courier" charset="0"/>
              </a:rPr>
              <a:t>None</a:t>
            </a:r>
            <a:r>
              <a:rPr lang="en-US" dirty="0">
                <a:latin typeface="Courier" charset="0"/>
              </a:rPr>
              <a:t>]</a:t>
            </a:r>
          </a:p>
          <a:p>
            <a:endParaRPr lang="en-US" dirty="0">
              <a:latin typeface="Courier" charset="0"/>
            </a:endParaRPr>
          </a:p>
          <a:p>
            <a:r>
              <a:rPr lang="en-US" i="1" dirty="0">
                <a:solidFill>
                  <a:srgbClr val="4F9192"/>
                </a:solidFill>
                <a:latin typeface="Courier" charset="0"/>
              </a:rPr>
              <a:t># Create a tuple of data</a:t>
            </a:r>
            <a:endParaRPr lang="en-US" dirty="0">
              <a:solidFill>
                <a:srgbClr val="4F9192"/>
              </a:solidFill>
              <a:latin typeface="Courier" charset="0"/>
            </a:endParaRPr>
          </a:p>
          <a:p>
            <a:r>
              <a:rPr lang="en-US" dirty="0" err="1">
                <a:latin typeface="Courier" charset="0"/>
              </a:rPr>
              <a:t>joined_data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008F00"/>
                </a:solidFill>
                <a:latin typeface="Courier" charset="0"/>
              </a:rPr>
              <a:t>list</a:t>
            </a:r>
            <a:r>
              <a:rPr lang="en-US" dirty="0">
                <a:latin typeface="Courier" charset="0"/>
              </a:rPr>
              <a:t>(</a:t>
            </a:r>
            <a:r>
              <a:rPr lang="en-US" dirty="0">
                <a:solidFill>
                  <a:srgbClr val="008F00"/>
                </a:solidFill>
                <a:latin typeface="Courier" charset="0"/>
              </a:rPr>
              <a:t>zip</a:t>
            </a:r>
            <a:r>
              <a:rPr lang="en-US" dirty="0">
                <a:latin typeface="Courier" charset="0"/>
              </a:rPr>
              <a:t>(</a:t>
            </a:r>
            <a:r>
              <a:rPr lang="en-US" dirty="0" err="1">
                <a:latin typeface="Courier" charset="0"/>
              </a:rPr>
              <a:t>step_data</a:t>
            </a:r>
            <a:r>
              <a:rPr lang="en-US" dirty="0">
                <a:latin typeface="Courier" charset="0"/>
              </a:rPr>
              <a:t>, 				      </a:t>
            </a:r>
            <a:r>
              <a:rPr lang="en-US" dirty="0" err="1">
                <a:latin typeface="Courier" charset="0"/>
              </a:rPr>
              <a:t>cycling_data</a:t>
            </a:r>
            <a:r>
              <a:rPr lang="en-US" dirty="0">
                <a:latin typeface="Courier" charset="0"/>
              </a:rPr>
              <a:t>))</a:t>
            </a:r>
          </a:p>
          <a:p>
            <a:endParaRPr lang="en-US" dirty="0">
              <a:latin typeface="Courier" charset="0"/>
            </a:endParaRPr>
          </a:p>
          <a:p>
            <a:r>
              <a:rPr lang="en-US" i="1" dirty="0">
                <a:solidFill>
                  <a:srgbClr val="4F9192"/>
                </a:solidFill>
                <a:latin typeface="Courier" charset="0"/>
              </a:rPr>
              <a:t># The </a:t>
            </a:r>
            <a:r>
              <a:rPr lang="en-US" i="1" dirty="0" err="1">
                <a:solidFill>
                  <a:srgbClr val="4F9192"/>
                </a:solidFill>
                <a:latin typeface="Courier" charset="0"/>
              </a:rPr>
              <a:t>dataframe</a:t>
            </a:r>
            <a:endParaRPr lang="en-US" dirty="0">
              <a:solidFill>
                <a:srgbClr val="4F9192"/>
              </a:solidFill>
              <a:latin typeface="Courier" charset="0"/>
            </a:endParaRPr>
          </a:p>
          <a:p>
            <a:r>
              <a:rPr lang="en-US" dirty="0" err="1">
                <a:latin typeface="Courier" charset="0"/>
              </a:rPr>
              <a:t>activity_df</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DataFrame</a:t>
            </a:r>
            <a:r>
              <a:rPr lang="en-US" dirty="0">
                <a:latin typeface="Courier" charset="0"/>
              </a:rPr>
              <a:t>(</a:t>
            </a:r>
            <a:r>
              <a:rPr lang="en-US" dirty="0" err="1">
                <a:latin typeface="Courier" charset="0"/>
              </a:rPr>
              <a:t>joined_data</a:t>
            </a:r>
            <a:r>
              <a:rPr lang="en-US" dirty="0">
                <a:latin typeface="Courier" charset="0"/>
              </a:rPr>
              <a:t>)</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p>
        </p:txBody>
      </p:sp>
      <p:sp>
        <p:nvSpPr>
          <p:cNvPr id="14" name="Rectangle 13"/>
          <p:cNvSpPr/>
          <p:nvPr/>
        </p:nvSpPr>
        <p:spPr>
          <a:xfrm>
            <a:off x="5545188" y="1995116"/>
            <a:ext cx="3297411" cy="307777"/>
          </a:xfrm>
          <a:prstGeom prst="rect">
            <a:avLst/>
          </a:prstGeom>
        </p:spPr>
        <p:txBody>
          <a:bodyPr wrap="square">
            <a:spAutoFit/>
          </a:bodyPr>
          <a:lstStyle/>
          <a:p>
            <a:pPr>
              <a:tabLst>
                <a:tab pos="457200" algn="l"/>
              </a:tabLst>
            </a:pPr>
            <a:r>
              <a:rPr lang="en-US" dirty="0">
                <a:latin typeface="Courier" charset="0"/>
              </a:rPr>
              <a:t>&gt;&gt;&gt;</a:t>
            </a:r>
            <a:endParaRPr lang="en-US" sz="1600" dirty="0">
              <a:latin typeface="Avenir Book" charset="0"/>
              <a:ea typeface="Avenir Book" charset="0"/>
              <a:cs typeface="Avenir Book" charset="0"/>
            </a:endParaRPr>
          </a:p>
        </p:txBody>
      </p:sp>
      <p:sp>
        <p:nvSpPr>
          <p:cNvPr id="15" name="Rounded Rectangle 14"/>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6" name="Rectangle 15"/>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created from lists, dictionaries, and Pandas Series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797134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Creation and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591" y="1995115"/>
            <a:ext cx="2562469" cy="2476697"/>
          </a:xfrm>
          <a:prstGeom prst="rect">
            <a:avLst/>
          </a:prstGeom>
        </p:spPr>
      </p:pic>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218312" cy="1600438"/>
          </a:xfrm>
          <a:prstGeom prst="rect">
            <a:avLst/>
          </a:prstGeom>
        </p:spPr>
        <p:txBody>
          <a:bodyPr wrap="square">
            <a:spAutoFit/>
          </a:bodyPr>
          <a:lstStyle/>
          <a:p>
            <a:r>
              <a:rPr lang="en-US" i="1" dirty="0">
                <a:solidFill>
                  <a:srgbClr val="4F9192"/>
                </a:solidFill>
                <a:latin typeface="Courier" charset="0"/>
              </a:rPr>
              <a:t># Add column names to </a:t>
            </a:r>
            <a:r>
              <a:rPr lang="en-US" i="1" dirty="0" err="1">
                <a:solidFill>
                  <a:srgbClr val="4F9192"/>
                </a:solidFill>
                <a:latin typeface="Courier" charset="0"/>
              </a:rPr>
              <a:t>dataframe</a:t>
            </a:r>
            <a:endParaRPr lang="en-US" dirty="0">
              <a:solidFill>
                <a:srgbClr val="4F9192"/>
              </a:solidFill>
              <a:latin typeface="Courier" charset="0"/>
            </a:endParaRPr>
          </a:p>
          <a:p>
            <a:r>
              <a:rPr lang="en-US" dirty="0" err="1">
                <a:latin typeface="Courier" charset="0"/>
              </a:rPr>
              <a:t>activity_df</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DataFrame</a:t>
            </a:r>
            <a:r>
              <a:rPr lang="en-US" dirty="0">
                <a:latin typeface="Courier" charset="0"/>
              </a:rPr>
              <a:t>(</a:t>
            </a:r>
          </a:p>
          <a:p>
            <a:r>
              <a:rPr lang="en-US" dirty="0">
                <a:latin typeface="Courier" charset="0"/>
              </a:rPr>
              <a:t>    </a:t>
            </a:r>
            <a:r>
              <a:rPr lang="en-US" dirty="0" err="1">
                <a:latin typeface="Courier" charset="0"/>
              </a:rPr>
              <a:t>joined_data</a:t>
            </a:r>
            <a:r>
              <a:rPr lang="en-US" dirty="0">
                <a:latin typeface="Courier" charset="0"/>
              </a:rPr>
              <a:t>,</a:t>
            </a:r>
          </a:p>
          <a:p>
            <a:r>
              <a:rPr lang="en-US" dirty="0">
                <a:latin typeface="Courier" charset="0"/>
              </a:rPr>
              <a:t>    index</a:t>
            </a:r>
            <a:r>
              <a:rPr lang="en-US" dirty="0">
                <a:solidFill>
                  <a:srgbClr val="797979"/>
                </a:solidFill>
                <a:latin typeface="Courier" charset="0"/>
              </a:rPr>
              <a:t>=</a:t>
            </a:r>
            <a:r>
              <a:rPr lang="en-US" dirty="0" err="1">
                <a:latin typeface="Courier" charset="0"/>
              </a:rPr>
              <a:t>pd</a:t>
            </a:r>
            <a:r>
              <a:rPr lang="en-US" dirty="0" err="1">
                <a:solidFill>
                  <a:srgbClr val="797979"/>
                </a:solidFill>
                <a:latin typeface="Courier" charset="0"/>
              </a:rPr>
              <a:t>.</a:t>
            </a:r>
            <a:r>
              <a:rPr lang="en-US" dirty="0" err="1">
                <a:latin typeface="Courier" charset="0"/>
              </a:rPr>
              <a:t>date_range</a:t>
            </a:r>
            <a:r>
              <a:rPr lang="en-US" dirty="0">
                <a:latin typeface="Courier" charset="0"/>
              </a:rPr>
              <a:t>(</a:t>
            </a:r>
            <a:r>
              <a:rPr lang="en-US" dirty="0">
                <a:solidFill>
                  <a:srgbClr val="C8352B"/>
                </a:solidFill>
                <a:latin typeface="Courier" charset="0"/>
              </a:rPr>
              <a:t>'20150329'</a:t>
            </a:r>
            <a:r>
              <a:rPr lang="en-US" dirty="0">
                <a:latin typeface="Courier" charset="0"/>
              </a:rPr>
              <a:t>, periods</a:t>
            </a:r>
            <a:r>
              <a:rPr lang="en-US" dirty="0">
                <a:solidFill>
                  <a:srgbClr val="797979"/>
                </a:solidFill>
                <a:latin typeface="Courier" charset="0"/>
              </a:rPr>
              <a:t>=6</a:t>
            </a:r>
            <a:r>
              <a:rPr lang="en-US" dirty="0">
                <a:latin typeface="Courier" charset="0"/>
              </a:rPr>
              <a:t>),</a:t>
            </a:r>
          </a:p>
          <a:p>
            <a:r>
              <a:rPr lang="en-US" dirty="0">
                <a:latin typeface="Courier" charset="0"/>
              </a:rPr>
              <a:t>    columns</a:t>
            </a:r>
            <a:r>
              <a:rPr lang="en-US" dirty="0">
                <a:solidFill>
                  <a:srgbClr val="797979"/>
                </a:solidFill>
                <a:latin typeface="Courier" charset="0"/>
              </a:rPr>
              <a:t>=</a:t>
            </a:r>
            <a:r>
              <a:rPr lang="en-US" dirty="0">
                <a:latin typeface="Courier" charset="0"/>
              </a:rPr>
              <a:t>[</a:t>
            </a:r>
            <a:r>
              <a:rPr lang="en-US" dirty="0">
                <a:solidFill>
                  <a:srgbClr val="C8352B"/>
                </a:solidFill>
                <a:latin typeface="Courier" charset="0"/>
              </a:rPr>
              <a:t>'</a:t>
            </a:r>
            <a:r>
              <a:rPr lang="en-US" dirty="0" err="1">
                <a:solidFill>
                  <a:srgbClr val="C8352B"/>
                </a:solidFill>
                <a:latin typeface="Courier" charset="0"/>
              </a:rPr>
              <a:t>Walking'</a:t>
            </a:r>
            <a:r>
              <a:rPr lang="en-US" dirty="0" err="1">
                <a:latin typeface="Courier" charset="0"/>
              </a:rPr>
              <a:t>,</a:t>
            </a:r>
            <a:r>
              <a:rPr lang="en-US" dirty="0" err="1">
                <a:solidFill>
                  <a:srgbClr val="C8352B"/>
                </a:solidFill>
                <a:latin typeface="Courier" charset="0"/>
              </a:rPr>
              <a:t>'Cycling</a:t>
            </a:r>
            <a:r>
              <a:rPr lang="en-US" dirty="0">
                <a:solidFill>
                  <a:srgbClr val="C8352B"/>
                </a:solidFill>
                <a:latin typeface="Courier" charset="0"/>
              </a:rPr>
              <a:t>'</a:t>
            </a:r>
            <a:r>
              <a:rPr lang="en-US" dirty="0">
                <a:latin typeface="Courier" charset="0"/>
              </a:rPr>
              <a:t>])</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Labeled columns and an index can be added</a:t>
            </a:r>
            <a:endParaRPr lang="en-US" dirty="0">
              <a:solidFill>
                <a:srgbClr val="212121"/>
              </a:solidFill>
              <a:latin typeface="Courier" charset="0"/>
              <a:ea typeface=""/>
              <a:cs typeface=""/>
            </a:endParaRPr>
          </a:p>
        </p:txBody>
      </p:sp>
      <p:sp>
        <p:nvSpPr>
          <p:cNvPr id="14" name="Rectangle 13"/>
          <p:cNvSpPr/>
          <p:nvPr/>
        </p:nvSpPr>
        <p:spPr>
          <a:xfrm>
            <a:off x="5545188" y="1995116"/>
            <a:ext cx="3297411" cy="307777"/>
          </a:xfrm>
          <a:prstGeom prst="rect">
            <a:avLst/>
          </a:prstGeom>
        </p:spPr>
        <p:txBody>
          <a:bodyPr wrap="square">
            <a:spAutoFit/>
          </a:bodyPr>
          <a:lstStyle/>
          <a:p>
            <a:pPr>
              <a:tabLst>
                <a:tab pos="457200" algn="l"/>
              </a:tabLst>
            </a:pPr>
            <a:r>
              <a:rPr lang="en-US" dirty="0">
                <a:latin typeface="Courier" charset="0"/>
              </a:rPr>
              <a:t>&gt;&gt;&gt;</a:t>
            </a:r>
            <a:endParaRPr lang="en-US" sz="1600" dirty="0">
              <a:latin typeface="Avenir Book" charset="0"/>
              <a:ea typeface="Avenir Book" charset="0"/>
              <a:cs typeface="Avenir Book" charset="0"/>
            </a:endParaRPr>
          </a:p>
        </p:txBody>
      </p:sp>
      <p:sp>
        <p:nvSpPr>
          <p:cNvPr id="15" name="Rectangle 14"/>
          <p:cNvSpPr/>
          <p:nvPr/>
        </p:nvSpPr>
        <p:spPr>
          <a:xfrm>
            <a:off x="5545188" y="1995115"/>
            <a:ext cx="3098126" cy="24766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9453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Pandas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Creation and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591" y="1995115"/>
            <a:ext cx="2562469" cy="2476697"/>
          </a:xfrm>
          <a:prstGeom prst="rect">
            <a:avLst/>
          </a:prstGeom>
        </p:spPr>
      </p:pic>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1600438"/>
          </a:xfrm>
          <a:prstGeom prst="rect">
            <a:avLst/>
          </a:prstGeom>
        </p:spPr>
        <p:txBody>
          <a:bodyPr wrap="square">
            <a:spAutoFit/>
          </a:bodyPr>
          <a:lstStyle/>
          <a:p>
            <a:r>
              <a:rPr lang="en-US" i="1" dirty="0">
                <a:solidFill>
                  <a:srgbClr val="4F9192"/>
                </a:solidFill>
                <a:latin typeface="Courier" charset="0"/>
              </a:rPr>
              <a:t># Add column names to </a:t>
            </a:r>
            <a:r>
              <a:rPr lang="en-US" i="1" dirty="0" err="1">
                <a:solidFill>
                  <a:srgbClr val="4F9192"/>
                </a:solidFill>
                <a:latin typeface="Courier" charset="0"/>
              </a:rPr>
              <a:t>dataframe</a:t>
            </a:r>
            <a:endParaRPr lang="en-US" dirty="0">
              <a:solidFill>
                <a:srgbClr val="4F9192"/>
              </a:solidFill>
              <a:latin typeface="Courier" charset="0"/>
            </a:endParaRPr>
          </a:p>
          <a:p>
            <a:r>
              <a:rPr lang="en-US" dirty="0" err="1">
                <a:latin typeface="Courier" charset="0"/>
              </a:rPr>
              <a:t>activity_df</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DataFrame</a:t>
            </a:r>
            <a:r>
              <a:rPr lang="en-US" dirty="0">
                <a:latin typeface="Courier" charset="0"/>
              </a:rPr>
              <a:t>(</a:t>
            </a:r>
            <a:r>
              <a:rPr lang="en-US" dirty="0" err="1">
                <a:latin typeface="Courier" charset="0"/>
              </a:rPr>
              <a:t>joined_data</a:t>
            </a:r>
            <a:r>
              <a:rPr lang="en-US" dirty="0">
                <a:latin typeface="Courier" charset="0"/>
              </a:rPr>
              <a:t>,</a:t>
            </a:r>
          </a:p>
          <a:p>
            <a:r>
              <a:rPr lang="en-US" dirty="0">
                <a:latin typeface="Courier" charset="0"/>
              </a:rPr>
              <a:t>              index</a:t>
            </a:r>
            <a:r>
              <a:rPr lang="en-US" dirty="0">
                <a:solidFill>
                  <a:srgbClr val="797979"/>
                </a:solidFill>
                <a:latin typeface="Courier" charset="0"/>
              </a:rPr>
              <a:t>=</a:t>
            </a:r>
            <a:r>
              <a:rPr lang="en-US" dirty="0" err="1">
                <a:latin typeface="Courier" charset="0"/>
              </a:rPr>
              <a:t>pd</a:t>
            </a:r>
            <a:r>
              <a:rPr lang="en-US" dirty="0" err="1">
                <a:solidFill>
                  <a:srgbClr val="797979"/>
                </a:solidFill>
                <a:latin typeface="Courier" charset="0"/>
              </a:rPr>
              <a:t>.</a:t>
            </a:r>
            <a:r>
              <a:rPr lang="en-US" dirty="0" err="1">
                <a:latin typeface="Courier" charset="0"/>
              </a:rPr>
              <a:t>date_range</a:t>
            </a:r>
            <a:r>
              <a:rPr lang="en-US" dirty="0">
                <a:latin typeface="Courier" charset="0"/>
              </a:rPr>
              <a:t>(</a:t>
            </a:r>
            <a:r>
              <a:rPr lang="en-US" dirty="0">
                <a:solidFill>
                  <a:srgbClr val="C8352B"/>
                </a:solidFill>
                <a:latin typeface="Courier" charset="0"/>
              </a:rPr>
              <a:t>'20150329'</a:t>
            </a:r>
            <a:r>
              <a:rPr lang="en-US" dirty="0">
                <a:latin typeface="Courier" charset="0"/>
              </a:rPr>
              <a:t>, </a:t>
            </a:r>
          </a:p>
          <a:p>
            <a:r>
              <a:rPr lang="en-US" dirty="0">
                <a:latin typeface="Courier" charset="0"/>
              </a:rPr>
              <a:t>              periods</a:t>
            </a:r>
            <a:r>
              <a:rPr lang="en-US" dirty="0">
                <a:solidFill>
                  <a:srgbClr val="797979"/>
                </a:solidFill>
                <a:latin typeface="Courier" charset="0"/>
              </a:rPr>
              <a:t>=6</a:t>
            </a:r>
            <a:r>
              <a:rPr lang="en-US" dirty="0">
                <a:latin typeface="Courier" charset="0"/>
              </a:rPr>
              <a:t>),</a:t>
            </a:r>
          </a:p>
          <a:p>
            <a:r>
              <a:rPr lang="en-US" dirty="0">
                <a:latin typeface="Courier" charset="0"/>
              </a:rPr>
              <a:t>              columns</a:t>
            </a:r>
            <a:r>
              <a:rPr lang="en-US" dirty="0">
                <a:solidFill>
                  <a:srgbClr val="797979"/>
                </a:solidFill>
                <a:latin typeface="Courier" charset="0"/>
              </a:rPr>
              <a:t>=</a:t>
            </a:r>
            <a:r>
              <a:rPr lang="en-US" dirty="0">
                <a:latin typeface="Courier" charset="0"/>
              </a:rPr>
              <a:t>[</a:t>
            </a:r>
            <a:r>
              <a:rPr lang="en-US" dirty="0">
                <a:solidFill>
                  <a:srgbClr val="C8352B"/>
                </a:solidFill>
                <a:latin typeface="Courier" charset="0"/>
              </a:rPr>
              <a:t>'</a:t>
            </a:r>
            <a:r>
              <a:rPr lang="en-US" dirty="0" err="1">
                <a:solidFill>
                  <a:srgbClr val="C8352B"/>
                </a:solidFill>
                <a:latin typeface="Courier" charset="0"/>
              </a:rPr>
              <a:t>Walking'</a:t>
            </a:r>
            <a:r>
              <a:rPr lang="en-US" dirty="0" err="1">
                <a:latin typeface="Courier" charset="0"/>
              </a:rPr>
              <a:t>,</a:t>
            </a:r>
            <a:r>
              <a:rPr lang="en-US" dirty="0" err="1">
                <a:solidFill>
                  <a:srgbClr val="C8352B"/>
                </a:solidFill>
                <a:latin typeface="Courier" charset="0"/>
              </a:rPr>
              <a:t>'Cycling</a:t>
            </a:r>
            <a:r>
              <a:rPr lang="en-US" dirty="0">
                <a:solidFill>
                  <a:srgbClr val="C8352B"/>
                </a:solidFill>
                <a:latin typeface="Courier" charset="0"/>
              </a:rPr>
              <a:t>'</a:t>
            </a:r>
            <a:r>
              <a:rPr lang="en-US" dirty="0">
                <a:latin typeface="Courier" charset="0"/>
              </a:rPr>
              <a:t>])</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Labeled columns and an index can be added</a:t>
            </a:r>
            <a:endParaRPr lang="en-US" dirty="0">
              <a:solidFill>
                <a:srgbClr val="212121"/>
              </a:solidFill>
              <a:latin typeface="Courier" charset="0"/>
              <a:ea typeface=""/>
              <a:cs typeface=""/>
            </a:endParaRPr>
          </a:p>
        </p:txBody>
      </p:sp>
      <p:sp>
        <p:nvSpPr>
          <p:cNvPr id="14" name="Rectangle 13"/>
          <p:cNvSpPr/>
          <p:nvPr/>
        </p:nvSpPr>
        <p:spPr>
          <a:xfrm>
            <a:off x="5545188" y="1995116"/>
            <a:ext cx="3297411" cy="307777"/>
          </a:xfrm>
          <a:prstGeom prst="rect">
            <a:avLst/>
          </a:prstGeom>
        </p:spPr>
        <p:txBody>
          <a:bodyPr wrap="square">
            <a:spAutoFit/>
          </a:bodyPr>
          <a:lstStyle/>
          <a:p>
            <a:pPr>
              <a:tabLst>
                <a:tab pos="457200" algn="l"/>
              </a:tabLst>
            </a:pPr>
            <a:r>
              <a:rPr lang="en-US" dirty="0">
                <a:latin typeface="Courier" charset="0"/>
              </a:rPr>
              <a:t>&gt;&gt;&gt;</a:t>
            </a:r>
            <a:endParaRPr lang="en-US" sz="1600" dirty="0">
              <a:latin typeface="Avenir Book" charset="0"/>
              <a:ea typeface="Avenir Book" charset="0"/>
              <a:cs typeface="Avenir Book" charset="0"/>
            </a:endParaRPr>
          </a:p>
        </p:txBody>
      </p:sp>
    </p:spTree>
    <p:extLst>
      <p:ext uri="{BB962C8B-B14F-4D97-AF65-F5344CB8AC3E}">
        <p14:creationId xmlns:p14="http://schemas.microsoft.com/office/powerpoint/2010/main" val="1573210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Rows</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738664"/>
          </a:xfrm>
          <a:prstGeom prst="rect">
            <a:avLst/>
          </a:prstGeom>
        </p:spPr>
        <p:txBody>
          <a:bodyPr wrap="square">
            <a:spAutoFit/>
          </a:bodyPr>
          <a:lstStyle/>
          <a:p>
            <a:r>
              <a:rPr lang="en-US" i="1" dirty="0">
                <a:solidFill>
                  <a:srgbClr val="4F9192"/>
                </a:solidFill>
                <a:latin typeface="Courier" charset="0"/>
              </a:rPr>
              <a:t># Select row of data by index name</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loc</a:t>
            </a:r>
            <a:r>
              <a:rPr lang="en-US" dirty="0">
                <a:latin typeface="Courier" charset="0"/>
              </a:rPr>
              <a:t>[</a:t>
            </a:r>
            <a:r>
              <a:rPr lang="en-US" dirty="0">
                <a:solidFill>
                  <a:srgbClr val="C8352B"/>
                </a:solidFill>
                <a:latin typeface="Courier" charset="0"/>
              </a:rPr>
              <a:t>'2015-04-01'</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954107"/>
          </a:xfrm>
          <a:prstGeom prst="rect">
            <a:avLst/>
          </a:prstGeom>
        </p:spPr>
        <p:txBody>
          <a:bodyPr wrap="square">
            <a:spAutoFit/>
          </a:bodyPr>
          <a:lstStyle/>
          <a:p>
            <a:pPr lvl="0">
              <a:tabLst>
                <a:tab pos="449263" algn="l"/>
              </a:tabLst>
            </a:pPr>
            <a:r>
              <a:rPr lang="en-US" dirty="0">
                <a:latin typeface="Courier" charset="0"/>
              </a:rPr>
              <a:t>&gt;&gt;&gt;	</a:t>
            </a:r>
            <a:r>
              <a:rPr lang="en-US" dirty="0">
                <a:solidFill>
                  <a:srgbClr val="212121"/>
                </a:solidFill>
                <a:latin typeface="Courier" charset="0"/>
                <a:ea typeface=""/>
                <a:cs typeface=""/>
              </a:rPr>
              <a:t>Walking 3907.0 </a:t>
            </a:r>
          </a:p>
          <a:p>
            <a:pPr lvl="0">
              <a:tabLst>
                <a:tab pos="449263" algn="l"/>
              </a:tabLst>
            </a:pPr>
            <a:r>
              <a:rPr lang="en-US" dirty="0">
                <a:solidFill>
                  <a:srgbClr val="212121"/>
                </a:solidFill>
                <a:latin typeface="Courier" charset="0"/>
                <a:ea typeface=""/>
                <a:cs typeface=""/>
              </a:rPr>
              <a:t>	Cycling 2.4 </a:t>
            </a:r>
          </a:p>
          <a:p>
            <a:pPr lvl="0">
              <a:tabLst>
                <a:tab pos="449263" algn="l"/>
              </a:tabLst>
            </a:pPr>
            <a:r>
              <a:rPr lang="en-US" dirty="0">
                <a:solidFill>
                  <a:srgbClr val="212121"/>
                </a:solidFill>
                <a:latin typeface="Courier" charset="0"/>
                <a:ea typeface=""/>
                <a:cs typeface=""/>
              </a:rPr>
              <a:t>	Name: 2015-04-01,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rows can be indexed by row using the '</a:t>
            </a:r>
            <a:r>
              <a:rPr lang="en-US" sz="1600" dirty="0" err="1">
                <a:latin typeface="Avenir Book" charset="0"/>
                <a:ea typeface="Avenir Book" charset="0"/>
                <a:cs typeface="Avenir Book" charset="0"/>
              </a:rPr>
              <a:t>loc</a:t>
            </a:r>
            <a:r>
              <a:rPr lang="en-US" sz="1600" dirty="0">
                <a:latin typeface="Avenir Book" charset="0"/>
                <a:ea typeface="Avenir Book" charset="0"/>
                <a:cs typeface="Avenir Book" charset="0"/>
              </a:rPr>
              <a:t>' and '</a:t>
            </a:r>
            <a:r>
              <a:rPr lang="en-US" sz="1600" dirty="0" err="1">
                <a:latin typeface="Avenir Book" charset="0"/>
                <a:ea typeface="Avenir Book" charset="0"/>
                <a:cs typeface="Avenir Book" charset="0"/>
              </a:rPr>
              <a:t>iloc</a:t>
            </a:r>
            <a:r>
              <a:rPr lang="en-US" sz="1600" dirty="0">
                <a:latin typeface="Avenir Book" charset="0"/>
                <a:ea typeface="Avenir Book" charset="0"/>
                <a:cs typeface="Avenir Book" charset="0"/>
              </a:rPr>
              <a:t>' methods</a:t>
            </a:r>
            <a:endParaRPr lang="en-US" dirty="0">
              <a:solidFill>
                <a:srgbClr val="212121"/>
              </a:solidFill>
              <a:latin typeface="Courier" charset="0"/>
              <a:ea typeface=""/>
              <a:cs typeface=""/>
            </a:endParaRPr>
          </a:p>
        </p:txBody>
      </p:sp>
      <p:sp>
        <p:nvSpPr>
          <p:cNvPr id="14" name="Rectangle 13"/>
          <p:cNvSpPr/>
          <p:nvPr/>
        </p:nvSpPr>
        <p:spPr>
          <a:xfrm>
            <a:off x="5464213" y="1890935"/>
            <a:ext cx="2898842" cy="1201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9221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Rows</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738664"/>
          </a:xfrm>
          <a:prstGeom prst="rect">
            <a:avLst/>
          </a:prstGeom>
        </p:spPr>
        <p:txBody>
          <a:bodyPr wrap="square">
            <a:spAutoFit/>
          </a:bodyPr>
          <a:lstStyle/>
          <a:p>
            <a:r>
              <a:rPr lang="en-US" i="1" dirty="0">
                <a:solidFill>
                  <a:srgbClr val="4F9192"/>
                </a:solidFill>
                <a:latin typeface="Courier" charset="0"/>
              </a:rPr>
              <a:t># Select row of data by index name</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loc</a:t>
            </a:r>
            <a:r>
              <a:rPr lang="en-US" dirty="0">
                <a:latin typeface="Courier" charset="0"/>
              </a:rPr>
              <a:t>[</a:t>
            </a:r>
            <a:r>
              <a:rPr lang="en-US" dirty="0">
                <a:solidFill>
                  <a:srgbClr val="C8352B"/>
                </a:solidFill>
                <a:latin typeface="Courier" charset="0"/>
              </a:rPr>
              <a:t>'2015-04-01'</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954107"/>
          </a:xfrm>
          <a:prstGeom prst="rect">
            <a:avLst/>
          </a:prstGeom>
        </p:spPr>
        <p:txBody>
          <a:bodyPr wrap="square">
            <a:spAutoFit/>
          </a:bodyPr>
          <a:lstStyle/>
          <a:p>
            <a:pPr lvl="0">
              <a:tabLst>
                <a:tab pos="449263" algn="l"/>
              </a:tabLst>
            </a:pPr>
            <a:r>
              <a:rPr lang="en-US" dirty="0">
                <a:latin typeface="Courier" charset="0"/>
              </a:rPr>
              <a:t>&gt;&gt;&gt;	</a:t>
            </a:r>
            <a:r>
              <a:rPr lang="en-US" dirty="0">
                <a:solidFill>
                  <a:srgbClr val="212121"/>
                </a:solidFill>
                <a:latin typeface="Courier" charset="0"/>
                <a:ea typeface=""/>
                <a:cs typeface=""/>
              </a:rPr>
              <a:t>Walking 3907.0 </a:t>
            </a:r>
          </a:p>
          <a:p>
            <a:pPr lvl="0">
              <a:tabLst>
                <a:tab pos="449263" algn="l"/>
              </a:tabLst>
            </a:pPr>
            <a:r>
              <a:rPr lang="en-US" dirty="0">
                <a:solidFill>
                  <a:srgbClr val="212121"/>
                </a:solidFill>
                <a:latin typeface="Courier" charset="0"/>
                <a:ea typeface=""/>
                <a:cs typeface=""/>
              </a:rPr>
              <a:t>	Cycling 2.4 </a:t>
            </a:r>
          </a:p>
          <a:p>
            <a:pPr lvl="0">
              <a:tabLst>
                <a:tab pos="449263" algn="l"/>
              </a:tabLst>
            </a:pPr>
            <a:r>
              <a:rPr lang="en-US" dirty="0">
                <a:solidFill>
                  <a:srgbClr val="212121"/>
                </a:solidFill>
                <a:latin typeface="Courier" charset="0"/>
                <a:ea typeface=""/>
                <a:cs typeface=""/>
              </a:rPr>
              <a:t>	Name: 2015-04-01,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rows can be indexed by row using the '</a:t>
            </a:r>
            <a:r>
              <a:rPr lang="en-US" sz="1600" dirty="0" err="1">
                <a:latin typeface="Avenir Book" charset="0"/>
                <a:ea typeface="Avenir Book" charset="0"/>
                <a:cs typeface="Avenir Book" charset="0"/>
              </a:rPr>
              <a:t>loc</a:t>
            </a:r>
            <a:r>
              <a:rPr lang="en-US" sz="1600" dirty="0">
                <a:latin typeface="Avenir Book" charset="0"/>
                <a:ea typeface="Avenir Book" charset="0"/>
                <a:cs typeface="Avenir Book" charset="0"/>
              </a:rPr>
              <a:t>' and '</a:t>
            </a:r>
            <a:r>
              <a:rPr lang="en-US" sz="1600" dirty="0" err="1">
                <a:latin typeface="Avenir Book" charset="0"/>
                <a:ea typeface="Avenir Book" charset="0"/>
                <a:cs typeface="Avenir Book" charset="0"/>
              </a:rPr>
              <a:t>iloc</a:t>
            </a:r>
            <a:r>
              <a:rPr lang="en-US" sz="1600" dirty="0">
                <a:latin typeface="Avenir Book" charset="0"/>
                <a:ea typeface="Avenir Book" charset="0"/>
                <a:cs typeface="Avenir Book" charset="0"/>
              </a:rPr>
              <a:t>' methods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621326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Rows</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738664"/>
          </a:xfrm>
          <a:prstGeom prst="rect">
            <a:avLst/>
          </a:prstGeom>
        </p:spPr>
        <p:txBody>
          <a:bodyPr wrap="square">
            <a:spAutoFit/>
          </a:bodyPr>
          <a:lstStyle/>
          <a:p>
            <a:r>
              <a:rPr lang="en-US" i="1" dirty="0">
                <a:solidFill>
                  <a:srgbClr val="4F9192"/>
                </a:solidFill>
                <a:latin typeface="Courier" charset="0"/>
              </a:rPr>
              <a:t># Select row of data by integer position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169551"/>
          </a:xfrm>
          <a:prstGeom prst="rect">
            <a:avLst/>
          </a:prstGeom>
        </p:spPr>
        <p:txBody>
          <a:bodyPr wrap="square">
            <a:spAutoFit/>
          </a:bodyPr>
          <a:lstStyle/>
          <a:p>
            <a:pPr lvl="0">
              <a:tabLst>
                <a:tab pos="449263" algn="l"/>
              </a:tabLst>
            </a:pPr>
            <a:r>
              <a:rPr lang="en-US" dirty="0">
                <a:latin typeface="Courier" charset="0"/>
              </a:rPr>
              <a:t>&gt;&gt;&gt;	</a:t>
            </a:r>
            <a:r>
              <a:rPr lang="en-US" dirty="0">
                <a:solidFill>
                  <a:srgbClr val="212121"/>
                </a:solidFill>
                <a:latin typeface="Courier" charset="0"/>
                <a:ea typeface=""/>
                <a:cs typeface=""/>
              </a:rPr>
              <a:t>Walking 3907.0 </a:t>
            </a:r>
          </a:p>
          <a:p>
            <a:pPr lvl="0">
              <a:tabLst>
                <a:tab pos="449263" algn="l"/>
              </a:tabLst>
            </a:pPr>
            <a:r>
              <a:rPr lang="en-US" dirty="0">
                <a:solidFill>
                  <a:srgbClr val="212121"/>
                </a:solidFill>
                <a:latin typeface="Courier" charset="0"/>
                <a:ea typeface=""/>
                <a:cs typeface=""/>
              </a:rPr>
              <a:t>	Cycling 2.4 </a:t>
            </a:r>
          </a:p>
          <a:p>
            <a:pPr lvl="0">
              <a:tabLst>
                <a:tab pos="449263" algn="l"/>
              </a:tabLst>
            </a:pPr>
            <a:r>
              <a:rPr lang="en-US" dirty="0">
                <a:solidFill>
                  <a:srgbClr val="212121"/>
                </a:solidFill>
                <a:latin typeface="Courier" charset="0"/>
                <a:ea typeface=""/>
                <a:cs typeface=""/>
              </a:rPr>
              <a:t>	Name: 2015-04-01,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rows can be indexed by row using the '</a:t>
            </a:r>
            <a:r>
              <a:rPr lang="en-US" sz="1600" dirty="0" err="1">
                <a:latin typeface="Avenir Book" charset="0"/>
                <a:ea typeface="Avenir Book" charset="0"/>
                <a:cs typeface="Avenir Book" charset="0"/>
              </a:rPr>
              <a:t>loc</a:t>
            </a:r>
            <a:r>
              <a:rPr lang="en-US" sz="1600" dirty="0">
                <a:latin typeface="Avenir Book" charset="0"/>
                <a:ea typeface="Avenir Book" charset="0"/>
                <a:cs typeface="Avenir Book" charset="0"/>
              </a:rPr>
              <a:t>' and '</a:t>
            </a:r>
            <a:r>
              <a:rPr lang="en-US" sz="1600" dirty="0" err="1">
                <a:latin typeface="Avenir Book" charset="0"/>
                <a:ea typeface="Avenir Book" charset="0"/>
                <a:cs typeface="Avenir Book" charset="0"/>
              </a:rPr>
              <a:t>iloc</a:t>
            </a:r>
            <a:r>
              <a:rPr lang="en-US" sz="1600" dirty="0">
                <a:latin typeface="Avenir Book" charset="0"/>
                <a:ea typeface="Avenir Book" charset="0"/>
                <a:cs typeface="Avenir Book" charset="0"/>
              </a:rPr>
              <a:t>' methods</a:t>
            </a:r>
            <a:endParaRPr lang="en-US" dirty="0">
              <a:solidFill>
                <a:srgbClr val="212121"/>
              </a:solidFill>
              <a:latin typeface="Courier" charset="0"/>
              <a:ea typeface=""/>
              <a:cs typeface=""/>
            </a:endParaRPr>
          </a:p>
        </p:txBody>
      </p:sp>
      <p:sp>
        <p:nvSpPr>
          <p:cNvPr id="8" name="Rectangle 7"/>
          <p:cNvSpPr/>
          <p:nvPr/>
        </p:nvSpPr>
        <p:spPr>
          <a:xfrm>
            <a:off x="5464213" y="1890935"/>
            <a:ext cx="2898842" cy="12015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8773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Rows</a:t>
            </a:r>
          </a:p>
        </p:txBody>
      </p:sp>
      <p:sp>
        <p:nvSpPr>
          <p:cNvPr id="9" name="Rounded Rectangle 8"/>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0" name="Rectangle 9"/>
          <p:cNvSpPr/>
          <p:nvPr/>
        </p:nvSpPr>
        <p:spPr>
          <a:xfrm>
            <a:off x="326876" y="1825839"/>
            <a:ext cx="5042562" cy="738664"/>
          </a:xfrm>
          <a:prstGeom prst="rect">
            <a:avLst/>
          </a:prstGeom>
        </p:spPr>
        <p:txBody>
          <a:bodyPr wrap="square">
            <a:spAutoFit/>
          </a:bodyPr>
          <a:lstStyle/>
          <a:p>
            <a:r>
              <a:rPr lang="en-US" i="1" dirty="0">
                <a:solidFill>
                  <a:srgbClr val="4F9192"/>
                </a:solidFill>
                <a:latin typeface="Courier" charset="0"/>
              </a:rPr>
              <a:t># Select row of data by integer position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-3</a:t>
            </a:r>
            <a:r>
              <a:rPr lang="en-US" dirty="0">
                <a:latin typeface="Courier" charset="0"/>
              </a:rPr>
              <a:t>])</a:t>
            </a:r>
          </a:p>
          <a:p>
            <a:endParaRPr lang="en-US" dirty="0">
              <a:latin typeface="Courier" charset="0"/>
            </a:endParaRPr>
          </a:p>
        </p:txBody>
      </p:sp>
      <p:sp>
        <p:nvSpPr>
          <p:cNvPr id="11" name="Rectangle 10"/>
          <p:cNvSpPr/>
          <p:nvPr/>
        </p:nvSpPr>
        <p:spPr>
          <a:xfrm>
            <a:off x="5545188" y="1995116"/>
            <a:ext cx="3297411" cy="1169551"/>
          </a:xfrm>
          <a:prstGeom prst="rect">
            <a:avLst/>
          </a:prstGeom>
        </p:spPr>
        <p:txBody>
          <a:bodyPr wrap="square">
            <a:spAutoFit/>
          </a:bodyPr>
          <a:lstStyle/>
          <a:p>
            <a:pPr lvl="0">
              <a:tabLst>
                <a:tab pos="449263" algn="l"/>
              </a:tabLst>
            </a:pPr>
            <a:r>
              <a:rPr lang="en-US" dirty="0">
                <a:latin typeface="Courier" charset="0"/>
              </a:rPr>
              <a:t>&gt;&gt;&gt;	</a:t>
            </a:r>
            <a:r>
              <a:rPr lang="en-US" dirty="0">
                <a:solidFill>
                  <a:srgbClr val="212121"/>
                </a:solidFill>
                <a:latin typeface="Courier" charset="0"/>
                <a:ea typeface=""/>
                <a:cs typeface=""/>
              </a:rPr>
              <a:t>Walking 3907.0 </a:t>
            </a:r>
          </a:p>
          <a:p>
            <a:pPr lvl="0">
              <a:tabLst>
                <a:tab pos="449263" algn="l"/>
              </a:tabLst>
            </a:pPr>
            <a:r>
              <a:rPr lang="en-US" dirty="0">
                <a:solidFill>
                  <a:srgbClr val="212121"/>
                </a:solidFill>
                <a:latin typeface="Courier" charset="0"/>
                <a:ea typeface=""/>
                <a:cs typeface=""/>
              </a:rPr>
              <a:t>	Cycling 2.4 </a:t>
            </a:r>
          </a:p>
          <a:p>
            <a:pPr lvl="0">
              <a:tabLst>
                <a:tab pos="449263" algn="l"/>
              </a:tabLst>
            </a:pPr>
            <a:r>
              <a:rPr lang="en-US" dirty="0">
                <a:solidFill>
                  <a:srgbClr val="212121"/>
                </a:solidFill>
                <a:latin typeface="Courier" charset="0"/>
                <a:ea typeface=""/>
                <a:cs typeface=""/>
              </a:rPr>
              <a:t>	Name: 2015-04-01,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p:txBody>
      </p:sp>
      <p:sp>
        <p:nvSpPr>
          <p:cNvPr id="12" name="Rounded Rectangle 11"/>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3" name="Rectangle 12"/>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rows can be indexed by row using the '</a:t>
            </a:r>
            <a:r>
              <a:rPr lang="en-US" sz="1600" dirty="0" err="1">
                <a:latin typeface="Avenir Book" charset="0"/>
                <a:ea typeface="Avenir Book" charset="0"/>
                <a:cs typeface="Avenir Book" charset="0"/>
              </a:rPr>
              <a:t>loc</a:t>
            </a:r>
            <a:r>
              <a:rPr lang="en-US" sz="1600" dirty="0">
                <a:latin typeface="Avenir Book" charset="0"/>
                <a:ea typeface="Avenir Book" charset="0"/>
                <a:cs typeface="Avenir Book" charset="0"/>
              </a:rPr>
              <a:t>' and '</a:t>
            </a:r>
            <a:r>
              <a:rPr lang="en-US" sz="1600" dirty="0" err="1">
                <a:latin typeface="Avenir Book" charset="0"/>
                <a:ea typeface="Avenir Book" charset="0"/>
                <a:cs typeface="Avenir Book" charset="0"/>
              </a:rPr>
              <a:t>iloc</a:t>
            </a:r>
            <a:r>
              <a:rPr lang="en-US" sz="1600" dirty="0">
                <a:latin typeface="Avenir Book" charset="0"/>
                <a:ea typeface="Avenir Book" charset="0"/>
                <a:cs typeface="Avenir Book" charset="0"/>
              </a:rPr>
              <a:t>' methods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858730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Name of column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r>
              <a:rPr lang="en-US" dirty="0">
                <a:solidFill>
                  <a:srgbClr val="C8352B"/>
                </a:solidFill>
                <a:latin typeface="Courier" charset="0"/>
              </a:rPr>
              <a:t>'Walking'</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be indexed by name</a:t>
            </a:r>
            <a:endParaRPr lang="en-US" dirty="0">
              <a:solidFill>
                <a:srgbClr val="212121"/>
              </a:solidFill>
              <a:latin typeface="Courier" charset="0"/>
              <a:ea typeface=""/>
              <a:cs typeface=""/>
            </a:endParaRPr>
          </a:p>
        </p:txBody>
      </p:sp>
      <p:sp>
        <p:nvSpPr>
          <p:cNvPr id="15" name="Rectangle 14"/>
          <p:cNvSpPr/>
          <p:nvPr/>
        </p:nvSpPr>
        <p:spPr>
          <a:xfrm>
            <a:off x="5545189" y="1934763"/>
            <a:ext cx="3290992" cy="1948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76287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Name of column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a:latin typeface="Courier" charset="0"/>
              </a:rPr>
              <a:t>[</a:t>
            </a:r>
            <a:r>
              <a:rPr lang="en-US" dirty="0">
                <a:solidFill>
                  <a:srgbClr val="C8352B"/>
                </a:solidFill>
                <a:latin typeface="Courier" charset="0"/>
              </a:rPr>
              <a:t>'Walking'</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be indexed by name</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749648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Object-oriented approach</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Walking</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also be indexed as properties</a:t>
            </a:r>
            <a:endParaRPr lang="en-US" dirty="0">
              <a:solidFill>
                <a:srgbClr val="212121"/>
              </a:solidFill>
              <a:latin typeface="Courier" charset="0"/>
              <a:ea typeface=""/>
              <a:cs typeface=""/>
            </a:endParaRPr>
          </a:p>
        </p:txBody>
      </p:sp>
      <p:sp>
        <p:nvSpPr>
          <p:cNvPr id="8" name="Rectangle 7"/>
          <p:cNvSpPr/>
          <p:nvPr/>
        </p:nvSpPr>
        <p:spPr>
          <a:xfrm>
            <a:off x="5545189" y="1934763"/>
            <a:ext cx="3290992" cy="1948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803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9930" y="1549795"/>
            <a:ext cx="7761110" cy="2246769"/>
          </a:xfrm>
          <a:prstGeom prst="rect">
            <a:avLst/>
          </a:prstGeom>
        </p:spPr>
        <p:txBody>
          <a:bodyPr wrap="square">
            <a:spAutoFit/>
          </a:bodyPr>
          <a:lstStyle/>
          <a:p>
            <a:pPr marL="457200" lvl="0" indent="-457200">
              <a:spcAft>
                <a:spcPts val="2400"/>
              </a:spcAft>
              <a:buFont typeface="Arial" charset="0"/>
              <a:buChar char="•"/>
            </a:pPr>
            <a:r>
              <a:rPr lang="en-US" sz="2400" dirty="0">
                <a:latin typeface="Avenir Book" charset="0"/>
                <a:ea typeface="Avenir Book" charset="0"/>
                <a:cs typeface="Avenir Book" charset="0"/>
              </a:rPr>
              <a:t>Accelerated performance from Intel's Math Kernel Library (MKL) </a:t>
            </a:r>
          </a:p>
          <a:p>
            <a:pPr marL="457200" lvl="0" indent="-457200">
              <a:spcAft>
                <a:spcPts val="2400"/>
              </a:spcAft>
              <a:buFont typeface="Arial" charset="0"/>
              <a:buChar char="•"/>
            </a:pPr>
            <a:r>
              <a:rPr lang="en-US" sz="2400" dirty="0">
                <a:latin typeface="Avenir Book" charset="0"/>
                <a:ea typeface="Avenir Book" charset="0"/>
                <a:cs typeface="Avenir Book" charset="0"/>
              </a:rPr>
              <a:t>Also contains Data Analytics Acceleration Library (DAAL), Message Passing Interface (MPI), and Threading Building Blocks (TBB)</a:t>
            </a:r>
          </a:p>
        </p:txBody>
      </p:sp>
      <p:sp>
        <p:nvSpPr>
          <p:cNvPr id="4"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Tree>
    <p:extLst>
      <p:ext uri="{BB962C8B-B14F-4D97-AF65-F5344CB8AC3E}">
        <p14:creationId xmlns:p14="http://schemas.microsoft.com/office/powerpoint/2010/main" val="2103417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Object-oriented approach</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Walking</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also be indexed as properties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557466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First column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0</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be indexed by integer</a:t>
            </a:r>
            <a:endParaRPr lang="en-US" dirty="0">
              <a:solidFill>
                <a:srgbClr val="212121"/>
              </a:solidFill>
              <a:latin typeface="Courier" charset="0"/>
              <a:ea typeface=""/>
              <a:cs typeface=""/>
            </a:endParaRPr>
          </a:p>
        </p:txBody>
      </p:sp>
      <p:sp>
        <p:nvSpPr>
          <p:cNvPr id="8" name="Rectangle 7"/>
          <p:cNvSpPr/>
          <p:nvPr/>
        </p:nvSpPr>
        <p:spPr>
          <a:xfrm>
            <a:off x="5545189" y="1934763"/>
            <a:ext cx="3290992" cy="19488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893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Indexing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Columns</a:t>
            </a:r>
          </a:p>
        </p:txBody>
      </p:sp>
      <p:sp>
        <p:nvSpPr>
          <p:cNvPr id="10" name="Rounded Rectangle 9"/>
          <p:cNvSpPr/>
          <p:nvPr/>
        </p:nvSpPr>
        <p:spPr>
          <a:xfrm>
            <a:off x="326876" y="1339876"/>
            <a:ext cx="4962742"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5042562" cy="523220"/>
          </a:xfrm>
          <a:prstGeom prst="rect">
            <a:avLst/>
          </a:prstGeom>
        </p:spPr>
        <p:txBody>
          <a:bodyPr wrap="square">
            <a:spAutoFit/>
          </a:bodyPr>
          <a:lstStyle/>
          <a:p>
            <a:r>
              <a:rPr lang="en-US" i="1" dirty="0">
                <a:solidFill>
                  <a:srgbClr val="4F9192"/>
                </a:solidFill>
                <a:latin typeface="Courier" charset="0"/>
              </a:rPr>
              <a:t># First column</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activity_df</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0</a:t>
            </a:r>
            <a:r>
              <a:rPr lang="en-US" dirty="0">
                <a:latin typeface="Courier" charset="0"/>
              </a:rPr>
              <a:t>])</a:t>
            </a:r>
          </a:p>
        </p:txBody>
      </p:sp>
      <p:sp>
        <p:nvSpPr>
          <p:cNvPr id="12" name="Rectangle 11"/>
          <p:cNvSpPr/>
          <p:nvPr/>
        </p:nvSpPr>
        <p:spPr>
          <a:xfrm>
            <a:off x="5545188" y="1995116"/>
            <a:ext cx="3297411" cy="1815882"/>
          </a:xfrm>
          <a:prstGeom prst="rect">
            <a:avLst/>
          </a:prstGeom>
        </p:spPr>
        <p:txBody>
          <a:bodyPr wrap="square">
            <a:spAutoFit/>
          </a:bodyPr>
          <a:lstStyle/>
          <a:p>
            <a:pPr>
              <a:tabLst>
                <a:tab pos="457200" algn="l"/>
              </a:tabLst>
            </a:pPr>
            <a:r>
              <a:rPr lang="en-US" dirty="0">
                <a:solidFill>
                  <a:srgbClr val="212121"/>
                </a:solidFill>
                <a:latin typeface="Courier" charset="0"/>
                <a:ea typeface=""/>
                <a:cs typeface=""/>
              </a:rPr>
              <a:t>&gt;&gt;&gt;	2015-03-29 3620 </a:t>
            </a:r>
          </a:p>
          <a:p>
            <a:pPr>
              <a:tabLst>
                <a:tab pos="457200" algn="l"/>
              </a:tabLst>
            </a:pPr>
            <a:r>
              <a:rPr lang="en-US" dirty="0">
                <a:solidFill>
                  <a:srgbClr val="212121"/>
                </a:solidFill>
                <a:latin typeface="Courier" charset="0"/>
                <a:ea typeface=""/>
                <a:cs typeface=""/>
              </a:rPr>
              <a:t>	2015-03-30 7891 </a:t>
            </a:r>
          </a:p>
          <a:p>
            <a:pPr>
              <a:tabLst>
                <a:tab pos="457200" algn="l"/>
              </a:tabLst>
            </a:pPr>
            <a:r>
              <a:rPr lang="en-US" dirty="0">
                <a:solidFill>
                  <a:srgbClr val="212121"/>
                </a:solidFill>
                <a:latin typeface="Courier" charset="0"/>
                <a:ea typeface=""/>
                <a:cs typeface=""/>
              </a:rPr>
              <a:t>	2015-03-31 9761 </a:t>
            </a:r>
          </a:p>
          <a:p>
            <a:pPr>
              <a:tabLst>
                <a:tab pos="457200" algn="l"/>
              </a:tabLst>
            </a:pPr>
            <a:r>
              <a:rPr lang="en-US" dirty="0">
                <a:solidFill>
                  <a:srgbClr val="212121"/>
                </a:solidFill>
                <a:latin typeface="Courier" charset="0"/>
                <a:ea typeface=""/>
                <a:cs typeface=""/>
              </a:rPr>
              <a:t>	2015-04-01 3907 </a:t>
            </a:r>
          </a:p>
          <a:p>
            <a:pPr>
              <a:tabLst>
                <a:tab pos="457200" algn="l"/>
              </a:tabLst>
            </a:pPr>
            <a:r>
              <a:rPr lang="en-US" dirty="0">
                <a:solidFill>
                  <a:srgbClr val="212121"/>
                </a:solidFill>
                <a:latin typeface="Courier" charset="0"/>
                <a:ea typeface=""/>
                <a:cs typeface=""/>
              </a:rPr>
              <a:t>	2015-04-02 4338 </a:t>
            </a:r>
          </a:p>
          <a:p>
            <a:pPr>
              <a:tabLst>
                <a:tab pos="457200" algn="l"/>
              </a:tabLst>
            </a:pPr>
            <a:r>
              <a:rPr lang="en-US" dirty="0">
                <a:solidFill>
                  <a:srgbClr val="212121"/>
                </a:solidFill>
                <a:latin typeface="Courier" charset="0"/>
                <a:ea typeface=""/>
                <a:cs typeface=""/>
              </a:rPr>
              <a:t>	2015-04-03 5373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Freq</a:t>
            </a:r>
            <a:r>
              <a:rPr lang="en-US" dirty="0">
                <a:solidFill>
                  <a:srgbClr val="212121"/>
                </a:solidFill>
                <a:latin typeface="Courier" charset="0"/>
                <a:ea typeface=""/>
                <a:cs typeface=""/>
              </a:rPr>
              <a:t>: D, Name: Walking, </a:t>
            </a:r>
          </a:p>
          <a:p>
            <a:pPr>
              <a:tabLst>
                <a:tab pos="457200"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int64</a:t>
            </a:r>
            <a:endParaRPr lang="en-US" sz="1600" dirty="0">
              <a:latin typeface="Avenir Book" charset="0"/>
              <a:ea typeface="Avenir Book" charset="0"/>
              <a:cs typeface="Avenir Book" charset="0"/>
            </a:endParaRPr>
          </a:p>
        </p:txBody>
      </p:sp>
      <p:sp>
        <p:nvSpPr>
          <p:cNvPr id="13" name="Rounded Rectangle 12"/>
          <p:cNvSpPr/>
          <p:nvPr/>
        </p:nvSpPr>
        <p:spPr>
          <a:xfrm>
            <a:off x="5545188" y="1339876"/>
            <a:ext cx="3427430"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columns can be indexed by integer</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010005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Reading Data with Pandas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821" y="1995116"/>
            <a:ext cx="3239070" cy="1294353"/>
          </a:xfrm>
          <a:prstGeom prst="rect">
            <a:avLst/>
          </a:prstGeom>
        </p:spPr>
      </p:pic>
      <p:sp>
        <p:nvSpPr>
          <p:cNvPr id="9" name="Rounded Rectangle 8"/>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1815882"/>
          </a:xfrm>
          <a:prstGeom prst="rect">
            <a:avLst/>
          </a:prstGeom>
        </p:spPr>
        <p:txBody>
          <a:bodyPr wrap="square">
            <a:spAutoFit/>
          </a:bodyPr>
          <a:lstStyle/>
          <a:p>
            <a:r>
              <a:rPr lang="en-US" i="1" dirty="0">
                <a:solidFill>
                  <a:srgbClr val="4F9192"/>
                </a:solidFill>
                <a:latin typeface="Courier" charset="0"/>
              </a:rPr>
              <a:t># The location of the data file</a:t>
            </a:r>
            <a:endParaRPr lang="en-US" dirty="0">
              <a:solidFill>
                <a:srgbClr val="4F9192"/>
              </a:solidFill>
              <a:latin typeface="Courier" charset="0"/>
            </a:endParaRPr>
          </a:p>
          <a:p>
            <a:r>
              <a:rPr lang="en-US" dirty="0" err="1">
                <a:latin typeface="Courier" charset="0"/>
              </a:rPr>
              <a:t>filepath</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C8352B"/>
                </a:solidFill>
                <a:latin typeface="Courier" charset="0"/>
              </a:rPr>
              <a:t>'data/</a:t>
            </a:r>
            <a:r>
              <a:rPr lang="en-US" dirty="0" err="1">
                <a:solidFill>
                  <a:srgbClr val="C8352B"/>
                </a:solidFill>
                <a:latin typeface="Courier" charset="0"/>
              </a:rPr>
              <a:t>Iris_Data</a:t>
            </a:r>
            <a:r>
              <a:rPr lang="en-US" dirty="0">
                <a:solidFill>
                  <a:srgbClr val="C8352B"/>
                </a:solidFill>
                <a:latin typeface="Courier" charset="0"/>
              </a:rPr>
              <a:t>/</a:t>
            </a:r>
            <a:r>
              <a:rPr lang="en-US" dirty="0" err="1">
                <a:solidFill>
                  <a:srgbClr val="C8352B"/>
                </a:solidFill>
                <a:latin typeface="Courier" charset="0"/>
              </a:rPr>
              <a:t>Iris_Data.csv</a:t>
            </a:r>
            <a:r>
              <a:rPr lang="en-US" dirty="0">
                <a:solidFill>
                  <a:srgbClr val="C8352B"/>
                </a:solidFill>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Import the data</a:t>
            </a:r>
            <a:endParaRPr lang="en-US" dirty="0">
              <a:solidFill>
                <a:srgbClr val="4F9192"/>
              </a:solidFill>
              <a:latin typeface="Courier" charset="0"/>
            </a:endParaRPr>
          </a:p>
          <a:p>
            <a:r>
              <a:rPr lang="en-US" dirty="0">
                <a:latin typeface="Courier" charset="0"/>
              </a:rPr>
              <a:t>data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read_csv</a:t>
            </a:r>
            <a:r>
              <a:rPr lang="en-US" dirty="0">
                <a:latin typeface="Courier" charset="0"/>
              </a:rPr>
              <a:t>(</a:t>
            </a:r>
            <a:r>
              <a:rPr lang="en-US" dirty="0" err="1">
                <a:latin typeface="Courier" charset="0"/>
              </a:rPr>
              <a:t>filepath</a:t>
            </a:r>
            <a:r>
              <a:rPr lang="en-US" dirty="0">
                <a:latin typeface="Courier" charset="0"/>
              </a:rPr>
              <a:t>)</a:t>
            </a:r>
          </a:p>
          <a:p>
            <a:endParaRPr lang="en-US" dirty="0">
              <a:latin typeface="Courier" charset="0"/>
            </a:endParaRPr>
          </a:p>
          <a:p>
            <a:r>
              <a:rPr lang="en-US" i="1" dirty="0">
                <a:solidFill>
                  <a:srgbClr val="4F9192"/>
                </a:solidFill>
                <a:latin typeface="Courier" charset="0"/>
              </a:rPr>
              <a:t># Print a few rows </a:t>
            </a:r>
            <a:endParaRPr lang="en-US" dirty="0">
              <a:solidFill>
                <a:srgbClr val="4F9192"/>
              </a:solidFill>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a:t>
            </a:r>
            <a:r>
              <a:rPr lang="en-US" dirty="0">
                <a:latin typeface="Courier" charset="0"/>
              </a:rPr>
              <a:t>])</a:t>
            </a:r>
          </a:p>
        </p:txBody>
      </p:sp>
      <p:sp>
        <p:nvSpPr>
          <p:cNvPr id="12" name="Rectangle 11"/>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CSV and other common </a:t>
            </a:r>
            <a:r>
              <a:rPr lang="en-US" sz="1600" dirty="0" err="1">
                <a:latin typeface="Avenir Book" charset="0"/>
                <a:ea typeface="Avenir Book" charset="0"/>
                <a:cs typeface="Avenir Book" charset="0"/>
              </a:rPr>
              <a:t>filetypes</a:t>
            </a:r>
            <a:r>
              <a:rPr lang="en-US" sz="1600" dirty="0">
                <a:latin typeface="Avenir Book" charset="0"/>
                <a:ea typeface="Avenir Book" charset="0"/>
                <a:cs typeface="Avenir Book" charset="0"/>
              </a:rPr>
              <a:t> can be read with a single command</a:t>
            </a:r>
            <a:endParaRPr lang="en-US" dirty="0">
              <a:solidFill>
                <a:srgbClr val="212121"/>
              </a:solidFill>
              <a:latin typeface="Courier" charset="0"/>
              <a:ea typeface=""/>
              <a:cs typeface=""/>
            </a:endParaRPr>
          </a:p>
        </p:txBody>
      </p:sp>
      <p:sp>
        <p:nvSpPr>
          <p:cNvPr id="15" name="Rectangle 14"/>
          <p:cNvSpPr/>
          <p:nvPr/>
        </p:nvSpPr>
        <p:spPr>
          <a:xfrm>
            <a:off x="5021204" y="1890935"/>
            <a:ext cx="3814975" cy="1750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9727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Reading Data with Pandas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821" y="1995116"/>
            <a:ext cx="3239070" cy="1294353"/>
          </a:xfrm>
          <a:prstGeom prst="rect">
            <a:avLst/>
          </a:prstGeom>
        </p:spPr>
      </p:pic>
      <p:sp>
        <p:nvSpPr>
          <p:cNvPr id="9" name="Rounded Rectangle 8"/>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1815882"/>
          </a:xfrm>
          <a:prstGeom prst="rect">
            <a:avLst/>
          </a:prstGeom>
        </p:spPr>
        <p:txBody>
          <a:bodyPr wrap="square">
            <a:spAutoFit/>
          </a:bodyPr>
          <a:lstStyle/>
          <a:p>
            <a:r>
              <a:rPr lang="en-US" i="1" dirty="0">
                <a:solidFill>
                  <a:srgbClr val="4F9192"/>
                </a:solidFill>
                <a:latin typeface="Courier" charset="0"/>
              </a:rPr>
              <a:t># The location of the data file</a:t>
            </a:r>
            <a:endParaRPr lang="en-US" dirty="0">
              <a:solidFill>
                <a:srgbClr val="4F9192"/>
              </a:solidFill>
              <a:latin typeface="Courier" charset="0"/>
            </a:endParaRPr>
          </a:p>
          <a:p>
            <a:r>
              <a:rPr lang="en-US" dirty="0" err="1">
                <a:latin typeface="Courier" charset="0"/>
              </a:rPr>
              <a:t>filepath</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a:solidFill>
                  <a:srgbClr val="C8352B"/>
                </a:solidFill>
                <a:latin typeface="Courier" charset="0"/>
              </a:rPr>
              <a:t>'data/</a:t>
            </a:r>
            <a:r>
              <a:rPr lang="en-US" dirty="0" err="1">
                <a:solidFill>
                  <a:srgbClr val="C8352B"/>
                </a:solidFill>
                <a:latin typeface="Courier" charset="0"/>
              </a:rPr>
              <a:t>Iris_Data</a:t>
            </a:r>
            <a:r>
              <a:rPr lang="en-US" dirty="0">
                <a:solidFill>
                  <a:srgbClr val="C8352B"/>
                </a:solidFill>
                <a:latin typeface="Courier" charset="0"/>
              </a:rPr>
              <a:t>/</a:t>
            </a:r>
            <a:r>
              <a:rPr lang="en-US" dirty="0" err="1">
                <a:solidFill>
                  <a:srgbClr val="C8352B"/>
                </a:solidFill>
                <a:latin typeface="Courier" charset="0"/>
              </a:rPr>
              <a:t>Iris_Data.csv</a:t>
            </a:r>
            <a:r>
              <a:rPr lang="en-US" dirty="0">
                <a:solidFill>
                  <a:srgbClr val="C8352B"/>
                </a:solidFill>
                <a:latin typeface="Courier" charset="0"/>
              </a:rPr>
              <a:t>'</a:t>
            </a:r>
            <a:br>
              <a:rPr lang="en-US" dirty="0">
                <a:latin typeface="Courier" charset="0"/>
              </a:rPr>
            </a:br>
            <a:endParaRPr lang="en-US" dirty="0">
              <a:latin typeface="Courier" charset="0"/>
            </a:endParaRPr>
          </a:p>
          <a:p>
            <a:r>
              <a:rPr lang="en-US" i="1" dirty="0">
                <a:solidFill>
                  <a:srgbClr val="4F9192"/>
                </a:solidFill>
                <a:latin typeface="Courier" charset="0"/>
              </a:rPr>
              <a:t># Import the data</a:t>
            </a:r>
            <a:endParaRPr lang="en-US" dirty="0">
              <a:solidFill>
                <a:srgbClr val="4F9192"/>
              </a:solidFill>
              <a:latin typeface="Courier" charset="0"/>
            </a:endParaRPr>
          </a:p>
          <a:p>
            <a:r>
              <a:rPr lang="en-US" dirty="0">
                <a:latin typeface="Courier" charset="0"/>
              </a:rPr>
              <a:t>data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read_csv</a:t>
            </a:r>
            <a:r>
              <a:rPr lang="en-US" dirty="0">
                <a:latin typeface="Courier" charset="0"/>
              </a:rPr>
              <a:t>(</a:t>
            </a:r>
            <a:r>
              <a:rPr lang="en-US" dirty="0" err="1">
                <a:latin typeface="Courier" charset="0"/>
              </a:rPr>
              <a:t>filepath</a:t>
            </a:r>
            <a:r>
              <a:rPr lang="en-US" dirty="0">
                <a:latin typeface="Courier" charset="0"/>
              </a:rPr>
              <a:t>)</a:t>
            </a:r>
          </a:p>
          <a:p>
            <a:endParaRPr lang="en-US" dirty="0">
              <a:latin typeface="Courier" charset="0"/>
            </a:endParaRPr>
          </a:p>
          <a:p>
            <a:r>
              <a:rPr lang="en-US" i="1" dirty="0">
                <a:solidFill>
                  <a:srgbClr val="4F9192"/>
                </a:solidFill>
                <a:latin typeface="Courier" charset="0"/>
              </a:rPr>
              <a:t># Print a few rows </a:t>
            </a: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a:t>
            </a:r>
            <a:r>
              <a:rPr lang="en-US" dirty="0">
                <a:latin typeface="Courier" charset="0"/>
              </a:rPr>
              <a:t>])</a:t>
            </a:r>
          </a:p>
        </p:txBody>
      </p:sp>
      <p:sp>
        <p:nvSpPr>
          <p:cNvPr id="12" name="Rectangle 11"/>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CSV and other common </a:t>
            </a:r>
            <a:r>
              <a:rPr lang="en-US" sz="1600" dirty="0" err="1">
                <a:latin typeface="Avenir Book" charset="0"/>
                <a:ea typeface="Avenir Book" charset="0"/>
                <a:cs typeface="Avenir Book" charset="0"/>
              </a:rPr>
              <a:t>filetypes</a:t>
            </a:r>
            <a:r>
              <a:rPr lang="en-US" sz="1600" dirty="0">
                <a:latin typeface="Avenir Book" charset="0"/>
                <a:ea typeface="Avenir Book" charset="0"/>
                <a:cs typeface="Avenir Book" charset="0"/>
              </a:rPr>
              <a:t> can be read with a single command</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918404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Assigning New Data to a </a:t>
            </a:r>
            <a:r>
              <a:rPr lang="en-US" dirty="0" err="1">
                <a:latin typeface="Avenir Book" charset="0"/>
                <a:ea typeface="Avenir Book" charset="0"/>
                <a:cs typeface="Avenir Book" charset="0"/>
              </a:rPr>
              <a:t>DataFrame</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53349" cy="1600438"/>
          </a:xfrm>
          <a:prstGeom prst="rect">
            <a:avLst/>
          </a:prstGeom>
        </p:spPr>
        <p:txBody>
          <a:bodyPr wrap="square">
            <a:spAutoFit/>
          </a:bodyPr>
          <a:lstStyle/>
          <a:p>
            <a:r>
              <a:rPr lang="en-US" i="1" dirty="0">
                <a:solidFill>
                  <a:srgbClr val="4F9192"/>
                </a:solidFill>
                <a:latin typeface="Courier" charset="0"/>
              </a:rPr>
              <a:t># Create a new column that is a product </a:t>
            </a:r>
          </a:p>
          <a:p>
            <a:r>
              <a:rPr lang="en-US" i="1" dirty="0">
                <a:solidFill>
                  <a:srgbClr val="4F9192"/>
                </a:solidFill>
                <a:latin typeface="Courier" charset="0"/>
              </a:rPr>
              <a:t># of both measurements</a:t>
            </a:r>
            <a:endParaRPr lang="en-US" dirty="0">
              <a:solidFill>
                <a:srgbClr val="4F9192"/>
              </a:solidFill>
              <a:latin typeface="Courier" charset="0"/>
            </a:endParaRPr>
          </a:p>
          <a:p>
            <a:r>
              <a:rPr lang="en-US" dirty="0">
                <a:latin typeface="Courier" charset="0"/>
              </a:rPr>
              <a:t>data[</a:t>
            </a:r>
            <a:r>
              <a:rPr lang="en-US" dirty="0">
                <a:solidFill>
                  <a:srgbClr val="C8352B"/>
                </a:solidFill>
                <a:latin typeface="Courier" charset="0"/>
              </a:rPr>
              <a:t>'</a:t>
            </a:r>
            <a:r>
              <a:rPr lang="en-US" dirty="0" err="1">
                <a:solidFill>
                  <a:srgbClr val="C8352B"/>
                </a:solidFill>
                <a:latin typeface="Courier" charset="0"/>
              </a:rPr>
              <a:t>sepal_area</a:t>
            </a:r>
            <a:r>
              <a:rPr lang="en-US" dirty="0">
                <a:solidFill>
                  <a:srgbClr val="C8352B"/>
                </a:solidFill>
                <a:latin typeface="Courier" charset="0"/>
              </a:rPr>
              <a:t>'</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endParaRPr lang="en-US" dirty="0">
              <a:latin typeface="Courier" charset="0"/>
            </a:endParaRPr>
          </a:p>
          <a:p>
            <a:endParaRPr lang="en-US" dirty="0">
              <a:latin typeface="Courier" charset="0"/>
            </a:endParaRPr>
          </a:p>
          <a:p>
            <a:r>
              <a:rPr lang="en-US" i="1" dirty="0">
                <a:solidFill>
                  <a:srgbClr val="4F9192"/>
                </a:solidFill>
                <a:latin typeface="Courier" charset="0"/>
              </a:rPr>
              <a:t># Print a few rows and columns</a:t>
            </a: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 -3:</a:t>
            </a:r>
            <a:r>
              <a:rPr lang="en-US" dirty="0">
                <a:latin typeface="Courier" charset="0"/>
              </a:rPr>
              <a:t>])</a:t>
            </a: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can be (re-)assigned to a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a:t>
            </a:r>
            <a:endParaRPr lang="en-US" dirty="0">
              <a:solidFill>
                <a:srgbClr val="212121"/>
              </a:solidFill>
              <a:latin typeface="Courier" charset="0"/>
              <a:ea typeface=""/>
              <a:cs typefac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67" y="1890936"/>
            <a:ext cx="3254777" cy="2269937"/>
          </a:xfrm>
          <a:prstGeom prst="rect">
            <a:avLst/>
          </a:prstGeom>
        </p:spPr>
      </p:pic>
      <p:sp>
        <p:nvSpPr>
          <p:cNvPr id="18" name="Rectangle 17"/>
          <p:cNvSpPr/>
          <p:nvPr/>
        </p:nvSpPr>
        <p:spPr>
          <a:xfrm>
            <a:off x="5021204" y="1890935"/>
            <a:ext cx="3814975" cy="2339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004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Assigning New Data to a </a:t>
            </a:r>
            <a:r>
              <a:rPr lang="en-US" dirty="0" err="1">
                <a:latin typeface="Avenir Book" charset="0"/>
                <a:ea typeface="Avenir Book" charset="0"/>
                <a:cs typeface="Avenir Book" charset="0"/>
              </a:rPr>
              <a:t>DataFrame</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53349" cy="1600438"/>
          </a:xfrm>
          <a:prstGeom prst="rect">
            <a:avLst/>
          </a:prstGeom>
        </p:spPr>
        <p:txBody>
          <a:bodyPr wrap="square">
            <a:spAutoFit/>
          </a:bodyPr>
          <a:lstStyle/>
          <a:p>
            <a:r>
              <a:rPr lang="en-US" i="1" dirty="0">
                <a:solidFill>
                  <a:srgbClr val="4F9192"/>
                </a:solidFill>
                <a:latin typeface="Courier" charset="0"/>
              </a:rPr>
              <a:t># Create a new column that is a product </a:t>
            </a:r>
          </a:p>
          <a:p>
            <a:r>
              <a:rPr lang="en-US" i="1" dirty="0">
                <a:solidFill>
                  <a:srgbClr val="4F9192"/>
                </a:solidFill>
                <a:latin typeface="Courier" charset="0"/>
              </a:rPr>
              <a:t># of both measurements</a:t>
            </a:r>
            <a:endParaRPr lang="en-US" dirty="0">
              <a:solidFill>
                <a:srgbClr val="4F9192"/>
              </a:solidFill>
              <a:latin typeface="Courier" charset="0"/>
            </a:endParaRPr>
          </a:p>
          <a:p>
            <a:r>
              <a:rPr lang="en-US" dirty="0">
                <a:latin typeface="Courier" charset="0"/>
              </a:rPr>
              <a:t>data[</a:t>
            </a:r>
            <a:r>
              <a:rPr lang="en-US" dirty="0">
                <a:solidFill>
                  <a:srgbClr val="C8352B"/>
                </a:solidFill>
                <a:latin typeface="Courier" charset="0"/>
              </a:rPr>
              <a:t>'</a:t>
            </a:r>
            <a:r>
              <a:rPr lang="en-US" dirty="0" err="1">
                <a:solidFill>
                  <a:srgbClr val="C8352B"/>
                </a:solidFill>
                <a:latin typeface="Courier" charset="0"/>
              </a:rPr>
              <a:t>sepal_area</a:t>
            </a:r>
            <a:r>
              <a:rPr lang="en-US" dirty="0">
                <a:solidFill>
                  <a:srgbClr val="C8352B"/>
                </a:solidFill>
                <a:latin typeface="Courier" charset="0"/>
              </a:rPr>
              <a:t>'</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endParaRPr lang="en-US" dirty="0">
              <a:latin typeface="Courier" charset="0"/>
            </a:endParaRPr>
          </a:p>
          <a:p>
            <a:endParaRPr lang="en-US" dirty="0">
              <a:latin typeface="Courier" charset="0"/>
            </a:endParaRPr>
          </a:p>
          <a:p>
            <a:r>
              <a:rPr lang="en-US" i="1" dirty="0">
                <a:solidFill>
                  <a:srgbClr val="4F9192"/>
                </a:solidFill>
                <a:latin typeface="Courier" charset="0"/>
              </a:rPr>
              <a:t># Print a few rows and columns</a:t>
            </a: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 -3:</a:t>
            </a:r>
            <a:r>
              <a:rPr lang="en-US" dirty="0">
                <a:latin typeface="Courier" charset="0"/>
              </a:rPr>
              <a:t>])</a:t>
            </a: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Data can be (re-)assigned to a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column</a:t>
            </a:r>
            <a:endParaRPr lang="en-US" dirty="0">
              <a:solidFill>
                <a:srgbClr val="212121"/>
              </a:solidFill>
              <a:latin typeface="Courier" charset="0"/>
              <a:ea typeface=""/>
              <a:cs typefac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67" y="1890936"/>
            <a:ext cx="3254777" cy="2269937"/>
          </a:xfrm>
          <a:prstGeom prst="rect">
            <a:avLst/>
          </a:prstGeom>
        </p:spPr>
      </p:pic>
    </p:spTree>
    <p:extLst>
      <p:ext uri="{BB962C8B-B14F-4D97-AF65-F5344CB8AC3E}">
        <p14:creationId xmlns:p14="http://schemas.microsoft.com/office/powerpoint/2010/main" val="1888184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Applying a Function to a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a:t>
            </a: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462213"/>
          </a:xfrm>
          <a:prstGeom prst="rect">
            <a:avLst/>
          </a:prstGeom>
        </p:spPr>
        <p:txBody>
          <a:bodyPr wrap="square">
            <a:spAutoFit/>
          </a:bodyPr>
          <a:lstStyle/>
          <a:p>
            <a:r>
              <a:rPr lang="en-US" i="1" dirty="0">
                <a:solidFill>
                  <a:srgbClr val="4F9192"/>
                </a:solidFill>
                <a:latin typeface="Courier" charset="0"/>
              </a:rPr>
              <a:t># The lambda function applies what </a:t>
            </a:r>
          </a:p>
          <a:p>
            <a:r>
              <a:rPr lang="en-US" i="1" dirty="0">
                <a:solidFill>
                  <a:srgbClr val="4F9192"/>
                </a:solidFill>
                <a:latin typeface="Courier" charset="0"/>
              </a:rPr>
              <a:t># follows it to each row of data</a:t>
            </a:r>
            <a:endParaRPr lang="en-US" dirty="0">
              <a:solidFill>
                <a:srgbClr val="4F9192"/>
              </a:solidFill>
              <a:latin typeface="Courier" charset="0"/>
            </a:endParaRPr>
          </a:p>
          <a:p>
            <a:r>
              <a:rPr lang="en-US" dirty="0">
                <a:latin typeface="Courier" charset="0"/>
              </a:rPr>
              <a:t>data[</a:t>
            </a:r>
            <a:r>
              <a:rPr lang="en-US" dirty="0">
                <a:solidFill>
                  <a:srgbClr val="C8352B"/>
                </a:solidFill>
                <a:latin typeface="Courier" charset="0"/>
              </a:rPr>
              <a:t>'abbrev'</a:t>
            </a:r>
            <a:r>
              <a:rPr lang="en-US" dirty="0">
                <a:latin typeface="Courier" charset="0"/>
              </a:rPr>
              <a:t>] </a:t>
            </a:r>
            <a:r>
              <a:rPr lang="en-US" dirty="0">
                <a:solidFill>
                  <a:srgbClr val="797979"/>
                </a:solidFill>
                <a:latin typeface="Courier" charset="0"/>
              </a:rPr>
              <a:t>= </a:t>
            </a:r>
            <a:r>
              <a:rPr lang="en-US" dirty="0">
                <a:latin typeface="Courier" charset="0"/>
              </a:rPr>
              <a:t>(data</a:t>
            </a:r>
          </a:p>
          <a:p>
            <a:r>
              <a:rPr lang="en-US" dirty="0">
                <a:solidFill>
                  <a:srgbClr val="797979"/>
                </a:solidFill>
                <a:latin typeface="Courier" charset="0"/>
              </a:rPr>
              <a:t>                 .</a:t>
            </a:r>
            <a:r>
              <a:rPr lang="en-US" dirty="0">
                <a:latin typeface="Courier" charset="0"/>
              </a:rPr>
              <a:t>species</a:t>
            </a:r>
          </a:p>
          <a:p>
            <a:r>
              <a:rPr lang="en-US" dirty="0">
                <a:solidFill>
                  <a:srgbClr val="797979"/>
                </a:solidFill>
                <a:latin typeface="Courier" charset="0"/>
              </a:rPr>
              <a:t>                 .</a:t>
            </a:r>
            <a:r>
              <a:rPr lang="en-US" dirty="0">
                <a:latin typeface="Courier" charset="0"/>
              </a:rPr>
              <a:t>apply(</a:t>
            </a:r>
            <a:r>
              <a:rPr lang="en-US" b="1" dirty="0">
                <a:solidFill>
                  <a:srgbClr val="008F00"/>
                </a:solidFill>
                <a:latin typeface="Courier" charset="0"/>
              </a:rPr>
              <a:t>lambda</a:t>
            </a:r>
            <a:r>
              <a:rPr lang="en-US" dirty="0">
                <a:latin typeface="Courier" charset="0"/>
              </a:rPr>
              <a:t> x:             	 	 </a:t>
            </a:r>
            <a:r>
              <a:rPr lang="en-US" dirty="0" err="1">
                <a:latin typeface="Courier" charset="0"/>
              </a:rPr>
              <a:t>x</a:t>
            </a:r>
            <a:r>
              <a:rPr lang="en-US" dirty="0" err="1">
                <a:solidFill>
                  <a:srgbClr val="797979"/>
                </a:solidFill>
                <a:latin typeface="Courier" charset="0"/>
              </a:rPr>
              <a:t>.</a:t>
            </a:r>
            <a:r>
              <a:rPr lang="en-US" dirty="0" err="1">
                <a:latin typeface="Courier" charset="0"/>
              </a:rPr>
              <a:t>replace</a:t>
            </a:r>
            <a:r>
              <a:rPr lang="en-US" dirty="0">
                <a:latin typeface="Courier" charset="0"/>
              </a:rPr>
              <a:t>(</a:t>
            </a:r>
            <a:r>
              <a:rPr lang="en-US" dirty="0">
                <a:solidFill>
                  <a:srgbClr val="C8352B"/>
                </a:solidFill>
                <a:latin typeface="Courier" charset="0"/>
              </a:rPr>
              <a:t>'Iris-'</a:t>
            </a:r>
            <a:r>
              <a:rPr lang="en-US" dirty="0">
                <a:latin typeface="Courier" charset="0"/>
              </a:rPr>
              <a:t>,</a:t>
            </a:r>
            <a:r>
              <a:rPr lang="en-US" dirty="0">
                <a:solidFill>
                  <a:srgbClr val="C8352B"/>
                </a:solidFill>
                <a:latin typeface="Courier" charset="0"/>
              </a:rPr>
              <a:t>''</a:t>
            </a:r>
            <a:r>
              <a:rPr lang="en-US" dirty="0">
                <a:latin typeface="Courier" charset="0"/>
              </a:rPr>
              <a:t>)))</a:t>
            </a:r>
          </a:p>
          <a:p>
            <a:br>
              <a:rPr lang="en-US" dirty="0">
                <a:latin typeface="Courier" charset="0"/>
              </a:rPr>
            </a:br>
            <a:r>
              <a:rPr lang="en-US" i="1" dirty="0">
                <a:solidFill>
                  <a:srgbClr val="4F9192"/>
                </a:solidFill>
                <a:latin typeface="Courier" charset="0"/>
              </a:rPr>
              <a:t># Note that there are other ways to </a:t>
            </a:r>
          </a:p>
          <a:p>
            <a:r>
              <a:rPr lang="en-US" i="1" dirty="0">
                <a:solidFill>
                  <a:srgbClr val="4F9192"/>
                </a:solidFill>
                <a:latin typeface="Courier" charset="0"/>
              </a:rPr>
              <a:t># accomplish the above</a:t>
            </a:r>
            <a:endParaRPr lang="en-US" dirty="0">
              <a:solidFill>
                <a:srgbClr val="4F9192"/>
              </a:solidFill>
              <a:latin typeface="Courier" charset="0"/>
            </a:endParaRP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 -3:</a:t>
            </a:r>
            <a:r>
              <a:rPr lang="en-US" dirty="0">
                <a:latin typeface="Courier" charset="0"/>
              </a:rPr>
              <a:t>])</a:t>
            </a:r>
            <a:endParaRPr lang="en-US" dirty="0">
              <a:effectLst/>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Functions can be applied to columns or rows of a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or Series</a:t>
            </a:r>
            <a:endParaRPr lang="en-US" dirty="0">
              <a:solidFill>
                <a:srgbClr val="212121"/>
              </a:solidFill>
              <a:latin typeface="Courier" charset="0"/>
              <a:ea typeface=""/>
              <a:cs typeface=""/>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493" y="1951251"/>
            <a:ext cx="3211120" cy="2441513"/>
          </a:xfrm>
          <a:prstGeom prst="rect">
            <a:avLst/>
          </a:prstGeom>
        </p:spPr>
      </p:pic>
      <p:sp>
        <p:nvSpPr>
          <p:cNvPr id="17" name="Rectangle 16"/>
          <p:cNvSpPr/>
          <p:nvPr/>
        </p:nvSpPr>
        <p:spPr>
          <a:xfrm>
            <a:off x="5021204" y="1890934"/>
            <a:ext cx="3814975" cy="2501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1085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Applying a Function to a </a:t>
            </a:r>
            <a:r>
              <a:rPr lang="en-US" dirty="0" err="1">
                <a:latin typeface="Avenir Book" charset="0"/>
                <a:ea typeface="Avenir Book" charset="0"/>
                <a:cs typeface="Avenir Book" charset="0"/>
              </a:rPr>
              <a:t>DataFrame</a:t>
            </a:r>
            <a:r>
              <a:rPr lang="en-US" dirty="0">
                <a:latin typeface="Avenir Book" charset="0"/>
                <a:ea typeface="Avenir Book" charset="0"/>
                <a:cs typeface="Avenir Book" charset="0"/>
              </a:rPr>
              <a:t> Column</a:t>
            </a: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462213"/>
          </a:xfrm>
          <a:prstGeom prst="rect">
            <a:avLst/>
          </a:prstGeom>
        </p:spPr>
        <p:txBody>
          <a:bodyPr wrap="square">
            <a:spAutoFit/>
          </a:bodyPr>
          <a:lstStyle/>
          <a:p>
            <a:r>
              <a:rPr lang="en-US" i="1" dirty="0">
                <a:solidFill>
                  <a:srgbClr val="4F9192"/>
                </a:solidFill>
                <a:latin typeface="Courier" charset="0"/>
              </a:rPr>
              <a:t># The lambda function applies what </a:t>
            </a:r>
          </a:p>
          <a:p>
            <a:r>
              <a:rPr lang="en-US" i="1" dirty="0">
                <a:solidFill>
                  <a:srgbClr val="4F9192"/>
                </a:solidFill>
                <a:latin typeface="Courier" charset="0"/>
              </a:rPr>
              <a:t># follows it to each row of data</a:t>
            </a:r>
            <a:endParaRPr lang="en-US" dirty="0">
              <a:solidFill>
                <a:srgbClr val="4F9192"/>
              </a:solidFill>
              <a:latin typeface="Courier" charset="0"/>
            </a:endParaRPr>
          </a:p>
          <a:p>
            <a:r>
              <a:rPr lang="en-US" dirty="0">
                <a:latin typeface="Courier" charset="0"/>
              </a:rPr>
              <a:t>data[</a:t>
            </a:r>
            <a:r>
              <a:rPr lang="en-US" dirty="0">
                <a:solidFill>
                  <a:srgbClr val="C8352B"/>
                </a:solidFill>
                <a:latin typeface="Courier" charset="0"/>
              </a:rPr>
              <a:t>'abbrev'</a:t>
            </a:r>
            <a:r>
              <a:rPr lang="en-US" dirty="0">
                <a:latin typeface="Courier" charset="0"/>
              </a:rPr>
              <a:t>] </a:t>
            </a:r>
            <a:r>
              <a:rPr lang="en-US" dirty="0">
                <a:solidFill>
                  <a:srgbClr val="797979"/>
                </a:solidFill>
                <a:latin typeface="Courier" charset="0"/>
              </a:rPr>
              <a:t>= </a:t>
            </a:r>
            <a:r>
              <a:rPr lang="en-US" dirty="0">
                <a:latin typeface="Courier" charset="0"/>
              </a:rPr>
              <a:t>(data</a:t>
            </a:r>
          </a:p>
          <a:p>
            <a:r>
              <a:rPr lang="en-US" dirty="0">
                <a:solidFill>
                  <a:srgbClr val="797979"/>
                </a:solidFill>
                <a:latin typeface="Courier" charset="0"/>
              </a:rPr>
              <a:t>                 .</a:t>
            </a:r>
            <a:r>
              <a:rPr lang="en-US" dirty="0">
                <a:latin typeface="Courier" charset="0"/>
              </a:rPr>
              <a:t>species</a:t>
            </a:r>
          </a:p>
          <a:p>
            <a:r>
              <a:rPr lang="en-US" dirty="0">
                <a:solidFill>
                  <a:srgbClr val="797979"/>
                </a:solidFill>
                <a:latin typeface="Courier" charset="0"/>
              </a:rPr>
              <a:t>                 .</a:t>
            </a:r>
            <a:r>
              <a:rPr lang="en-US" dirty="0">
                <a:latin typeface="Courier" charset="0"/>
              </a:rPr>
              <a:t>apply(</a:t>
            </a:r>
            <a:r>
              <a:rPr lang="en-US" b="1" dirty="0">
                <a:solidFill>
                  <a:srgbClr val="008F00"/>
                </a:solidFill>
                <a:latin typeface="Courier" charset="0"/>
              </a:rPr>
              <a:t>lambda</a:t>
            </a:r>
            <a:r>
              <a:rPr lang="en-US" dirty="0">
                <a:latin typeface="Courier" charset="0"/>
              </a:rPr>
              <a:t> x:             	 	 </a:t>
            </a:r>
            <a:r>
              <a:rPr lang="en-US" dirty="0" err="1">
                <a:latin typeface="Courier" charset="0"/>
              </a:rPr>
              <a:t>x</a:t>
            </a:r>
            <a:r>
              <a:rPr lang="en-US" dirty="0" err="1">
                <a:solidFill>
                  <a:srgbClr val="797979"/>
                </a:solidFill>
                <a:latin typeface="Courier" charset="0"/>
              </a:rPr>
              <a:t>.</a:t>
            </a:r>
            <a:r>
              <a:rPr lang="en-US" dirty="0" err="1">
                <a:latin typeface="Courier" charset="0"/>
              </a:rPr>
              <a:t>replace</a:t>
            </a:r>
            <a:r>
              <a:rPr lang="en-US" dirty="0">
                <a:latin typeface="Courier" charset="0"/>
              </a:rPr>
              <a:t>(</a:t>
            </a:r>
            <a:r>
              <a:rPr lang="en-US" dirty="0">
                <a:solidFill>
                  <a:srgbClr val="C8352B"/>
                </a:solidFill>
                <a:latin typeface="Courier" charset="0"/>
              </a:rPr>
              <a:t>'Iris-'</a:t>
            </a:r>
            <a:r>
              <a:rPr lang="en-US" dirty="0">
                <a:latin typeface="Courier" charset="0"/>
              </a:rPr>
              <a:t>,</a:t>
            </a:r>
            <a:r>
              <a:rPr lang="en-US" dirty="0">
                <a:solidFill>
                  <a:srgbClr val="C8352B"/>
                </a:solidFill>
                <a:latin typeface="Courier" charset="0"/>
              </a:rPr>
              <a:t>''</a:t>
            </a:r>
            <a:r>
              <a:rPr lang="en-US" dirty="0">
                <a:latin typeface="Courier" charset="0"/>
              </a:rPr>
              <a:t>)))</a:t>
            </a:r>
          </a:p>
          <a:p>
            <a:br>
              <a:rPr lang="en-US" dirty="0">
                <a:latin typeface="Courier" charset="0"/>
              </a:rPr>
            </a:br>
            <a:r>
              <a:rPr lang="en-US" i="1" dirty="0">
                <a:solidFill>
                  <a:srgbClr val="4F9192"/>
                </a:solidFill>
                <a:latin typeface="Courier" charset="0"/>
              </a:rPr>
              <a:t># Note that there are other ways to </a:t>
            </a:r>
          </a:p>
          <a:p>
            <a:r>
              <a:rPr lang="en-US" i="1" dirty="0">
                <a:solidFill>
                  <a:srgbClr val="4F9192"/>
                </a:solidFill>
                <a:latin typeface="Courier" charset="0"/>
              </a:rPr>
              <a:t># accomplish the above</a:t>
            </a:r>
            <a:endParaRPr lang="en-US" dirty="0">
              <a:solidFill>
                <a:srgbClr val="4F9192"/>
              </a:solidFill>
              <a:latin typeface="Courier" charset="0"/>
            </a:endParaRP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5, -3:</a:t>
            </a:r>
            <a:r>
              <a:rPr lang="en-US" dirty="0">
                <a:latin typeface="Courier" charset="0"/>
              </a:rPr>
              <a:t>])</a:t>
            </a:r>
            <a:endParaRPr lang="en-US" dirty="0">
              <a:effectLst/>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Functions can be applied to columns or rows of a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or Series</a:t>
            </a:r>
            <a:endParaRPr lang="en-US" dirty="0">
              <a:solidFill>
                <a:srgbClr val="212121"/>
              </a:solidFill>
              <a:latin typeface="Courier" charset="0"/>
              <a:ea typeface=""/>
              <a:cs typeface=""/>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493" y="1951251"/>
            <a:ext cx="3211120" cy="2441513"/>
          </a:xfrm>
          <a:prstGeom prst="rect">
            <a:avLst/>
          </a:prstGeom>
        </p:spPr>
      </p:pic>
    </p:spTree>
    <p:extLst>
      <p:ext uri="{BB962C8B-B14F-4D97-AF65-F5344CB8AC3E}">
        <p14:creationId xmlns:p14="http://schemas.microsoft.com/office/powerpoint/2010/main" val="929266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Concatenating Two </a:t>
            </a:r>
            <a:r>
              <a:rPr lang="en-US" dirty="0" err="1">
                <a:latin typeface="Avenir Book" charset="0"/>
                <a:ea typeface="Avenir Book" charset="0"/>
                <a:cs typeface="Avenir Book" charset="0"/>
              </a:rPr>
              <a:t>DataFrames</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246769"/>
          </a:xfrm>
          <a:prstGeom prst="rect">
            <a:avLst/>
          </a:prstGeom>
        </p:spPr>
        <p:txBody>
          <a:bodyPr wrap="square">
            <a:spAutoFit/>
          </a:bodyPr>
          <a:lstStyle/>
          <a:p>
            <a:r>
              <a:rPr lang="en-US" i="1" dirty="0">
                <a:solidFill>
                  <a:srgbClr val="4F9192"/>
                </a:solidFill>
                <a:latin typeface="Courier" charset="0"/>
              </a:rPr>
              <a:t># Concatenate the first two and </a:t>
            </a:r>
          </a:p>
          <a:p>
            <a:r>
              <a:rPr lang="en-US" i="1" dirty="0">
                <a:solidFill>
                  <a:srgbClr val="4F9192"/>
                </a:solidFill>
                <a:latin typeface="Courier" charset="0"/>
              </a:rPr>
              <a:t># last two rows</a:t>
            </a:r>
            <a:endParaRPr lang="en-US" dirty="0">
              <a:solidFill>
                <a:srgbClr val="4F9192"/>
              </a:solidFill>
              <a:latin typeface="Courier" charset="0"/>
            </a:endParaRPr>
          </a:p>
          <a:p>
            <a:r>
              <a:rPr lang="en-US" dirty="0" err="1">
                <a:latin typeface="Courier" charset="0"/>
              </a:rPr>
              <a:t>small_data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concat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2</a:t>
            </a:r>
            <a:r>
              <a:rPr lang="en-US" dirty="0">
                <a:latin typeface="Courier" charset="0"/>
              </a:rPr>
              <a:t>],</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-2</a:t>
            </a:r>
            <a:r>
              <a:rPr lang="en-US" dirty="0">
                <a:latin typeface="Courier" charset="0"/>
              </a:rPr>
              <a:t>:]])</a:t>
            </a:r>
          </a:p>
          <a:p>
            <a:br>
              <a:rPr lang="en-US" dirty="0">
                <a:latin typeface="Courier" charset="0"/>
              </a:rPr>
            </a:br>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small_data.iloc</a:t>
            </a:r>
            <a:r>
              <a:rPr lang="en-US" dirty="0">
                <a:latin typeface="Courier" charset="0"/>
              </a:rPr>
              <a:t>[:,-3:])</a:t>
            </a:r>
          </a:p>
          <a:p>
            <a:endParaRPr lang="en-US" dirty="0">
              <a:effectLst/>
              <a:latin typeface="Courier" charset="0"/>
            </a:endParaRPr>
          </a:p>
          <a:p>
            <a:r>
              <a:rPr lang="en-US" i="1" dirty="0">
                <a:solidFill>
                  <a:srgbClr val="4F9192"/>
                </a:solidFill>
                <a:latin typeface="Courier" charset="0"/>
              </a:rPr>
              <a:t># See the 'join' method for</a:t>
            </a:r>
          </a:p>
          <a:p>
            <a:r>
              <a:rPr lang="en-US" i="1" dirty="0">
                <a:solidFill>
                  <a:srgbClr val="4F9192"/>
                </a:solidFill>
                <a:latin typeface="Courier" charset="0"/>
              </a:rPr>
              <a:t># SQL style joining of </a:t>
            </a:r>
            <a:r>
              <a:rPr lang="en-US" i="1" dirty="0" err="1">
                <a:solidFill>
                  <a:srgbClr val="4F9192"/>
                </a:solidFill>
                <a:latin typeface="Courier" charset="0"/>
              </a:rPr>
              <a:t>dataframes</a:t>
            </a:r>
            <a:endParaRPr lang="en-US" i="1" dirty="0">
              <a:solidFill>
                <a:srgbClr val="4F9192"/>
              </a:solidFill>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Two </a:t>
            </a: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concatenated along either dimension </a:t>
            </a:r>
            <a:endParaRPr lang="en-US" dirty="0">
              <a:solidFill>
                <a:srgbClr val="212121"/>
              </a:solidFill>
              <a:latin typeface="Courier" charset="0"/>
              <a:ea typeface=""/>
              <a:cs typefac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90" y="1995116"/>
            <a:ext cx="3354090" cy="1754789"/>
          </a:xfrm>
          <a:prstGeom prst="rect">
            <a:avLst/>
          </a:prstGeom>
        </p:spPr>
      </p:pic>
      <p:sp>
        <p:nvSpPr>
          <p:cNvPr id="17" name="Rectangle 16"/>
          <p:cNvSpPr/>
          <p:nvPr/>
        </p:nvSpPr>
        <p:spPr>
          <a:xfrm>
            <a:off x="5021204" y="1890934"/>
            <a:ext cx="3814975" cy="2501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439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8352" y="739261"/>
            <a:ext cx="7761110" cy="461665"/>
          </a:xfrm>
          <a:prstGeom prst="rect">
            <a:avLst/>
          </a:prstGeom>
        </p:spPr>
        <p:txBody>
          <a:bodyPr wrap="square">
            <a:spAutoFit/>
          </a:bodyPr>
          <a:lstStyle/>
          <a:p>
            <a:pPr lvl="0">
              <a:lnSpc>
                <a:spcPct val="120000"/>
              </a:lnSpc>
              <a:spcAft>
                <a:spcPts val="1200"/>
              </a:spcAft>
            </a:pPr>
            <a:r>
              <a:rPr lang="en-US" sz="2000" dirty="0">
                <a:latin typeface="Avenir Book" charset="0"/>
                <a:ea typeface="Avenir Book" charset="0"/>
                <a:cs typeface="Avenir Book" charset="0"/>
              </a:rPr>
              <a:t>Installation options</a:t>
            </a:r>
          </a:p>
        </p:txBody>
      </p:sp>
      <p:sp>
        <p:nvSpPr>
          <p:cNvPr id="4"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
        <p:nvSpPr>
          <p:cNvPr id="9" name="Rounded Rectangle 8"/>
          <p:cNvSpPr/>
          <p:nvPr/>
        </p:nvSpPr>
        <p:spPr>
          <a:xfrm>
            <a:off x="499143" y="2050779"/>
            <a:ext cx="1723195" cy="832167"/>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charset="0"/>
                <a:ea typeface="Avenir Book" charset="0"/>
                <a:cs typeface="Avenir Book" charset="0"/>
              </a:rPr>
              <a:t>Monolithic Distribution</a:t>
            </a:r>
          </a:p>
        </p:txBody>
      </p:sp>
      <p:sp>
        <p:nvSpPr>
          <p:cNvPr id="10" name="Rounded Rectangle 9"/>
          <p:cNvSpPr/>
          <p:nvPr/>
        </p:nvSpPr>
        <p:spPr>
          <a:xfrm>
            <a:off x="499143" y="3166964"/>
            <a:ext cx="1723195" cy="832167"/>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charset="0"/>
                <a:ea typeface="Avenir Book" charset="0"/>
                <a:cs typeface="Avenir Book" charset="0"/>
              </a:rPr>
              <a:t>Anaconda Package Manager</a:t>
            </a:r>
          </a:p>
        </p:txBody>
      </p:sp>
      <p:sp>
        <p:nvSpPr>
          <p:cNvPr id="8" name="Rectangle 7"/>
          <p:cNvSpPr/>
          <p:nvPr/>
        </p:nvSpPr>
        <p:spPr>
          <a:xfrm>
            <a:off x="2361235" y="2257516"/>
            <a:ext cx="6065134" cy="369332"/>
          </a:xfrm>
          <a:prstGeom prst="rect">
            <a:avLst/>
          </a:prstGeom>
        </p:spPr>
        <p:txBody>
          <a:bodyPr wrap="square" anchor="ctr">
            <a:spAutoFit/>
          </a:bodyPr>
          <a:lstStyle/>
          <a:p>
            <a:pPr lvl="0">
              <a:spcAft>
                <a:spcPts val="2400"/>
              </a:spcAft>
            </a:pPr>
            <a:r>
              <a:rPr lang="en-US" sz="1800" dirty="0">
                <a:latin typeface="Avenir Book" charset="0"/>
                <a:ea typeface="Avenir Book" charset="0"/>
                <a:cs typeface="Avenir Book" charset="0"/>
              </a:rPr>
              <a:t>intel-distribution-for-python</a:t>
            </a:r>
          </a:p>
        </p:txBody>
      </p:sp>
      <p:sp>
        <p:nvSpPr>
          <p:cNvPr id="11" name="Rectangle 10"/>
          <p:cNvSpPr/>
          <p:nvPr/>
        </p:nvSpPr>
        <p:spPr>
          <a:xfrm>
            <a:off x="2361234" y="3388181"/>
            <a:ext cx="6065136" cy="369332"/>
          </a:xfrm>
          <a:prstGeom prst="rect">
            <a:avLst/>
          </a:prstGeom>
        </p:spPr>
        <p:txBody>
          <a:bodyPr wrap="square" anchor="ctr">
            <a:spAutoFit/>
          </a:bodyPr>
          <a:lstStyle/>
          <a:p>
            <a:r>
              <a:rPr lang="en-US" sz="1800" dirty="0">
                <a:solidFill>
                  <a:schemeClr val="bg1"/>
                </a:solidFill>
                <a:latin typeface="Avenir Book" charset="0"/>
                <a:ea typeface="Avenir Book" charset="0"/>
                <a:cs typeface="Avenir Book" charset="0"/>
              </a:rPr>
              <a:t>articles/using-intel-distribution-for-python-with-anaconda</a:t>
            </a:r>
          </a:p>
        </p:txBody>
      </p:sp>
      <p:sp>
        <p:nvSpPr>
          <p:cNvPr id="14" name="Rounded Rectangle 13"/>
          <p:cNvSpPr/>
          <p:nvPr/>
        </p:nvSpPr>
        <p:spPr>
          <a:xfrm>
            <a:off x="2222338" y="1345778"/>
            <a:ext cx="5937123" cy="596473"/>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2400"/>
              </a:spcAft>
            </a:pPr>
            <a:r>
              <a:rPr lang="en-US" sz="1800" dirty="0">
                <a:latin typeface="Avenir Book" charset="0"/>
                <a:ea typeface="Avenir Book" charset="0"/>
                <a:cs typeface="Avenir Book" charset="0"/>
              </a:rPr>
              <a:t>https://</a:t>
            </a:r>
            <a:r>
              <a:rPr lang="en-US" sz="1800" dirty="0" err="1">
                <a:latin typeface="Avenir Book" charset="0"/>
                <a:ea typeface="Avenir Book" charset="0"/>
                <a:cs typeface="Avenir Book" charset="0"/>
              </a:rPr>
              <a:t>software.intel.com</a:t>
            </a:r>
            <a:r>
              <a:rPr lang="en-US" sz="1800" dirty="0">
                <a:latin typeface="Avenir Book" charset="0"/>
                <a:ea typeface="Avenir Book" charset="0"/>
                <a:cs typeface="Avenir Book" charset="0"/>
              </a:rPr>
              <a:t>/</a:t>
            </a:r>
          </a:p>
        </p:txBody>
      </p:sp>
    </p:spTree>
    <p:extLst>
      <p:ext uri="{BB962C8B-B14F-4D97-AF65-F5344CB8AC3E}">
        <p14:creationId xmlns:p14="http://schemas.microsoft.com/office/powerpoint/2010/main" val="1178436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Concatenating Two </a:t>
            </a:r>
            <a:r>
              <a:rPr lang="en-US" dirty="0" err="1">
                <a:latin typeface="Avenir Book" charset="0"/>
                <a:ea typeface="Avenir Book" charset="0"/>
                <a:cs typeface="Avenir Book" charset="0"/>
              </a:rPr>
              <a:t>DataFrames</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246769"/>
          </a:xfrm>
          <a:prstGeom prst="rect">
            <a:avLst/>
          </a:prstGeom>
        </p:spPr>
        <p:txBody>
          <a:bodyPr wrap="square">
            <a:spAutoFit/>
          </a:bodyPr>
          <a:lstStyle/>
          <a:p>
            <a:r>
              <a:rPr lang="en-US" i="1" dirty="0">
                <a:solidFill>
                  <a:srgbClr val="4F9192"/>
                </a:solidFill>
                <a:latin typeface="Courier" charset="0"/>
              </a:rPr>
              <a:t># Concatenate the first two and </a:t>
            </a:r>
          </a:p>
          <a:p>
            <a:r>
              <a:rPr lang="en-US" i="1" dirty="0">
                <a:solidFill>
                  <a:srgbClr val="4F9192"/>
                </a:solidFill>
                <a:latin typeface="Courier" charset="0"/>
              </a:rPr>
              <a:t># last two rows</a:t>
            </a:r>
            <a:endParaRPr lang="en-US" dirty="0">
              <a:solidFill>
                <a:srgbClr val="4F9192"/>
              </a:solidFill>
              <a:latin typeface="Courier" charset="0"/>
            </a:endParaRPr>
          </a:p>
          <a:p>
            <a:r>
              <a:rPr lang="en-US" dirty="0" err="1">
                <a:latin typeface="Courier" charset="0"/>
              </a:rPr>
              <a:t>small_data</a:t>
            </a:r>
            <a:r>
              <a:rPr lang="en-US" dirty="0">
                <a:latin typeface="Courier" charset="0"/>
              </a:rPr>
              <a:t> </a:t>
            </a:r>
            <a:r>
              <a:rPr lang="en-US" dirty="0">
                <a:solidFill>
                  <a:srgbClr val="797979"/>
                </a:solidFill>
                <a:latin typeface="Courier" charset="0"/>
              </a:rPr>
              <a:t>=</a:t>
            </a:r>
            <a:r>
              <a:rPr lang="en-US" dirty="0">
                <a:latin typeface="Courier" charset="0"/>
              </a:rPr>
              <a:t> </a:t>
            </a:r>
            <a:r>
              <a:rPr lang="en-US" dirty="0" err="1">
                <a:latin typeface="Courier" charset="0"/>
              </a:rPr>
              <a:t>pd</a:t>
            </a:r>
            <a:r>
              <a:rPr lang="en-US" dirty="0" err="1">
                <a:solidFill>
                  <a:srgbClr val="797979"/>
                </a:solidFill>
                <a:latin typeface="Courier" charset="0"/>
              </a:rPr>
              <a:t>.</a:t>
            </a:r>
            <a:r>
              <a:rPr lang="en-US" dirty="0" err="1">
                <a:latin typeface="Courier" charset="0"/>
              </a:rPr>
              <a:t>concat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2</a:t>
            </a:r>
            <a:r>
              <a:rPr lang="en-US" dirty="0">
                <a:latin typeface="Courier" charset="0"/>
              </a:rPr>
              <a:t>],</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-2</a:t>
            </a:r>
            <a:r>
              <a:rPr lang="en-US" dirty="0">
                <a:latin typeface="Courier" charset="0"/>
              </a:rPr>
              <a:t>:]])</a:t>
            </a:r>
          </a:p>
          <a:p>
            <a:br>
              <a:rPr lang="en-US" dirty="0">
                <a:latin typeface="Courier" charset="0"/>
              </a:rPr>
            </a:br>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small_data.iloc</a:t>
            </a:r>
            <a:r>
              <a:rPr lang="en-US" dirty="0">
                <a:latin typeface="Courier" charset="0"/>
              </a:rPr>
              <a:t>[:,-3:])</a:t>
            </a:r>
          </a:p>
          <a:p>
            <a:endParaRPr lang="en-US" dirty="0">
              <a:effectLst/>
              <a:latin typeface="Courier" charset="0"/>
            </a:endParaRPr>
          </a:p>
          <a:p>
            <a:r>
              <a:rPr lang="en-US" i="1" dirty="0">
                <a:solidFill>
                  <a:srgbClr val="4F9192"/>
                </a:solidFill>
                <a:latin typeface="Courier" charset="0"/>
              </a:rPr>
              <a:t># See the 'join' method for</a:t>
            </a:r>
          </a:p>
          <a:p>
            <a:r>
              <a:rPr lang="en-US" i="1" dirty="0">
                <a:solidFill>
                  <a:srgbClr val="4F9192"/>
                </a:solidFill>
                <a:latin typeface="Courier" charset="0"/>
              </a:rPr>
              <a:t># SQL style joining of </a:t>
            </a:r>
            <a:r>
              <a:rPr lang="en-US" i="1" dirty="0" err="1">
                <a:solidFill>
                  <a:srgbClr val="4F9192"/>
                </a:solidFill>
                <a:latin typeface="Courier" charset="0"/>
              </a:rPr>
              <a:t>dataframes</a:t>
            </a:r>
            <a:endParaRPr lang="en-US" i="1" dirty="0">
              <a:solidFill>
                <a:srgbClr val="4F9192"/>
              </a:solidFill>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Two </a:t>
            </a: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concatenated along either dimension </a:t>
            </a:r>
            <a:endParaRPr lang="en-US" dirty="0">
              <a:solidFill>
                <a:srgbClr val="212121"/>
              </a:solidFill>
              <a:latin typeface="Courier" charset="0"/>
              <a:ea typeface=""/>
              <a:cs typefac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90" y="1995116"/>
            <a:ext cx="3354090" cy="1754789"/>
          </a:xfrm>
          <a:prstGeom prst="rect">
            <a:avLst/>
          </a:prstGeom>
        </p:spPr>
      </p:pic>
    </p:spTree>
    <p:extLst>
      <p:ext uri="{BB962C8B-B14F-4D97-AF65-F5344CB8AC3E}">
        <p14:creationId xmlns:p14="http://schemas.microsoft.com/office/powerpoint/2010/main" val="1953110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Aggregated Statistics with </a:t>
            </a:r>
            <a:r>
              <a:rPr lang="en-US" dirty="0" err="1">
                <a:latin typeface="Avenir Book" charset="0"/>
                <a:ea typeface="Avenir Book" charset="0"/>
                <a:cs typeface="Avenir Book" charset="0"/>
              </a:rPr>
              <a:t>GroupBy</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031325"/>
          </a:xfrm>
          <a:prstGeom prst="rect">
            <a:avLst/>
          </a:prstGeom>
        </p:spPr>
        <p:txBody>
          <a:bodyPr wrap="square">
            <a:spAutoFit/>
          </a:bodyPr>
          <a:lstStyle/>
          <a:p>
            <a:r>
              <a:rPr lang="en-US" i="1" dirty="0">
                <a:solidFill>
                  <a:srgbClr val="4F9192"/>
                </a:solidFill>
                <a:latin typeface="Courier" charset="0"/>
              </a:rPr>
              <a:t># Use the size method with a </a:t>
            </a:r>
          </a:p>
          <a:p>
            <a:r>
              <a:rPr lang="en-US" i="1" dirty="0">
                <a:solidFill>
                  <a:srgbClr val="4F9192"/>
                </a:solidFill>
                <a:latin typeface="Courier" charset="0"/>
              </a:rPr>
              <a:t># </a:t>
            </a:r>
            <a:r>
              <a:rPr lang="en-US" i="1" dirty="0" err="1">
                <a:solidFill>
                  <a:srgbClr val="4F9192"/>
                </a:solidFill>
                <a:latin typeface="Courier" charset="0"/>
              </a:rPr>
              <a:t>DataFrame</a:t>
            </a:r>
            <a:r>
              <a:rPr lang="en-US" i="1" dirty="0">
                <a:solidFill>
                  <a:srgbClr val="4F9192"/>
                </a:solidFill>
                <a:latin typeface="Courier" charset="0"/>
              </a:rPr>
              <a:t> to get count</a:t>
            </a:r>
            <a:endParaRPr lang="en-US" dirty="0">
              <a:solidFill>
                <a:srgbClr val="4F9192"/>
              </a:solidFill>
              <a:latin typeface="Courier" charset="0"/>
            </a:endParaRPr>
          </a:p>
          <a:p>
            <a:r>
              <a:rPr lang="en-US" i="1" dirty="0">
                <a:solidFill>
                  <a:srgbClr val="4F9192"/>
                </a:solidFill>
                <a:latin typeface="Courier" charset="0"/>
              </a:rPr>
              <a:t># For a Series, use the .</a:t>
            </a:r>
            <a:r>
              <a:rPr lang="en-US" i="1" dirty="0" err="1">
                <a:solidFill>
                  <a:srgbClr val="4F9192"/>
                </a:solidFill>
                <a:latin typeface="Courier" charset="0"/>
              </a:rPr>
              <a:t>value_counts</a:t>
            </a:r>
            <a:r>
              <a:rPr lang="en-US" i="1" dirty="0">
                <a:solidFill>
                  <a:srgbClr val="4F9192"/>
                </a:solidFill>
                <a:latin typeface="Courier" charset="0"/>
              </a:rPr>
              <a:t> </a:t>
            </a:r>
          </a:p>
          <a:p>
            <a:r>
              <a:rPr lang="en-US" i="1" dirty="0">
                <a:solidFill>
                  <a:srgbClr val="4F9192"/>
                </a:solidFill>
                <a:latin typeface="Courier" charset="0"/>
              </a:rPr>
              <a:t># method</a:t>
            </a:r>
            <a:endParaRPr lang="en-US" dirty="0">
              <a:solidFill>
                <a:srgbClr val="4F9192"/>
              </a:solidFill>
              <a:latin typeface="Courier" charset="0"/>
            </a:endParaRPr>
          </a:p>
          <a:p>
            <a:r>
              <a:rPr lang="en-US" dirty="0" err="1">
                <a:latin typeface="Courier" charset="0"/>
              </a:rPr>
              <a:t>group_sizes</a:t>
            </a:r>
            <a:r>
              <a:rPr lang="en-US" dirty="0">
                <a:latin typeface="Courier" charset="0"/>
              </a:rPr>
              <a:t> = (data</a:t>
            </a:r>
          </a:p>
          <a:p>
            <a:r>
              <a:rPr lang="en-US" dirty="0">
                <a:solidFill>
                  <a:srgbClr val="797979"/>
                </a:solidFill>
                <a:latin typeface="Courier" charset="0"/>
              </a:rPr>
              <a:t>              .</a:t>
            </a:r>
            <a:r>
              <a:rPr lang="en-US" dirty="0" err="1">
                <a:latin typeface="Courier" charset="0"/>
              </a:rPr>
              <a:t>groupby</a:t>
            </a:r>
            <a:r>
              <a:rPr lang="en-US" dirty="0">
                <a:latin typeface="Courier" charset="0"/>
              </a:rPr>
              <a:t>(</a:t>
            </a:r>
            <a:r>
              <a:rPr lang="en-US" dirty="0">
                <a:solidFill>
                  <a:srgbClr val="C8352B"/>
                </a:solidFill>
                <a:latin typeface="Courier" charset="0"/>
              </a:rPr>
              <a:t>'species'</a:t>
            </a:r>
            <a:r>
              <a:rPr lang="en-US" dirty="0">
                <a:latin typeface="Courier" charset="0"/>
              </a:rPr>
              <a:t>)</a:t>
            </a:r>
          </a:p>
          <a:p>
            <a:r>
              <a:rPr lang="en-US" dirty="0">
                <a:solidFill>
                  <a:srgbClr val="797979"/>
                </a:solidFill>
                <a:latin typeface="Courier" charset="0"/>
              </a:rPr>
              <a:t>              .</a:t>
            </a:r>
            <a:r>
              <a:rPr lang="en-US" dirty="0">
                <a:latin typeface="Courier" charset="0"/>
              </a:rPr>
              <a:t>size())</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group_sizes</a:t>
            </a:r>
            <a:r>
              <a:rPr lang="en-US" dirty="0">
                <a:latin typeface="Courier" charset="0"/>
              </a:rPr>
              <a:t>)</a:t>
            </a:r>
          </a:p>
        </p:txBody>
      </p:sp>
      <p:sp>
        <p:nvSpPr>
          <p:cNvPr id="13" name="Rectangle 12"/>
          <p:cNvSpPr/>
          <p:nvPr/>
        </p:nvSpPr>
        <p:spPr>
          <a:xfrm>
            <a:off x="5021206" y="1995116"/>
            <a:ext cx="3297411" cy="1384995"/>
          </a:xfrm>
          <a:prstGeom prst="rect">
            <a:avLst/>
          </a:prstGeom>
        </p:spPr>
        <p:txBody>
          <a:bodyPr wrap="square">
            <a:spAutoFit/>
          </a:bodyPr>
          <a:lstStyle/>
          <a:p>
            <a:pPr>
              <a:tabLst>
                <a:tab pos="446088" algn="l"/>
              </a:tabLst>
            </a:pPr>
            <a:r>
              <a:rPr lang="en-US" dirty="0">
                <a:latin typeface="Courier" charset="0"/>
              </a:rPr>
              <a:t>&gt;&gt;&gt;	species</a:t>
            </a:r>
          </a:p>
          <a:p>
            <a:pPr>
              <a:tabLst>
                <a:tab pos="446088" algn="l"/>
              </a:tabLst>
            </a:pPr>
            <a:r>
              <a:rPr lang="en-US" dirty="0">
                <a:latin typeface="Courier" charset="0"/>
              </a:rPr>
              <a:t>	Iris-</a:t>
            </a:r>
            <a:r>
              <a:rPr lang="en-US" dirty="0" err="1">
                <a:latin typeface="Courier" charset="0"/>
              </a:rPr>
              <a:t>setosa</a:t>
            </a:r>
            <a:r>
              <a:rPr lang="en-US" dirty="0">
                <a:latin typeface="Courier" charset="0"/>
              </a:rPr>
              <a:t>        50</a:t>
            </a:r>
          </a:p>
          <a:p>
            <a:pPr>
              <a:tabLst>
                <a:tab pos="446088" algn="l"/>
              </a:tabLst>
            </a:pPr>
            <a:r>
              <a:rPr lang="en-US" dirty="0">
                <a:latin typeface="Courier" charset="0"/>
              </a:rPr>
              <a:t>	Iris-versicolor    50</a:t>
            </a:r>
          </a:p>
          <a:p>
            <a:pPr>
              <a:tabLst>
                <a:tab pos="446088" algn="l"/>
              </a:tabLst>
            </a:pPr>
            <a:r>
              <a:rPr lang="en-US" dirty="0">
                <a:latin typeface="Courier" charset="0"/>
              </a:rPr>
              <a:t>	Iris-</a:t>
            </a:r>
            <a:r>
              <a:rPr lang="en-US" dirty="0" err="1">
                <a:latin typeface="Courier" charset="0"/>
              </a:rPr>
              <a:t>virginica</a:t>
            </a:r>
            <a:r>
              <a:rPr lang="en-US" dirty="0">
                <a:latin typeface="Courier" charset="0"/>
              </a:rPr>
              <a:t>     50</a:t>
            </a:r>
          </a:p>
          <a:p>
            <a:pPr>
              <a:tabLst>
                <a:tab pos="446088" algn="l"/>
              </a:tabLst>
            </a:pPr>
            <a:r>
              <a:rPr lang="en-US" dirty="0">
                <a:latin typeface="Courier" charset="0"/>
              </a:rPr>
              <a:t>	</a:t>
            </a:r>
            <a:r>
              <a:rPr lang="en-US" dirty="0" err="1">
                <a:latin typeface="Courier" charset="0"/>
              </a:rPr>
              <a:t>dtype</a:t>
            </a:r>
            <a:r>
              <a:rPr lang="en-US" dirty="0">
                <a:latin typeface="Courier" charset="0"/>
              </a:rPr>
              <a:t>: int64</a:t>
            </a:r>
          </a:p>
          <a:p>
            <a:pPr>
              <a:tabLst>
                <a:tab pos="446088" algn="l"/>
              </a:tabLst>
            </a:pPr>
            <a:r>
              <a:rPr lang="en-US" dirty="0">
                <a:latin typeface="Courier" charset="0"/>
              </a:rPr>
              <a: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7" y="784007"/>
            <a:ext cx="7981909"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Using the </a:t>
            </a:r>
            <a:r>
              <a:rPr lang="en-US" sz="1600" dirty="0" err="1">
                <a:latin typeface="Avenir Book" charset="0"/>
                <a:ea typeface="Avenir Book" charset="0"/>
                <a:cs typeface="Avenir Book" charset="0"/>
              </a:rPr>
              <a:t>groupby</a:t>
            </a:r>
            <a:r>
              <a:rPr lang="en-US" sz="1600" dirty="0">
                <a:latin typeface="Avenir Book" charset="0"/>
                <a:ea typeface="Avenir Book" charset="0"/>
                <a:cs typeface="Avenir Book" charset="0"/>
              </a:rPr>
              <a:t> method calculated aggregated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statistics</a:t>
            </a:r>
            <a:endParaRPr lang="en-US" dirty="0">
              <a:solidFill>
                <a:srgbClr val="212121"/>
              </a:solidFill>
              <a:latin typeface="Courier" charset="0"/>
              <a:ea typeface=""/>
              <a:cs typeface=""/>
            </a:endParaRPr>
          </a:p>
        </p:txBody>
      </p:sp>
      <p:sp>
        <p:nvSpPr>
          <p:cNvPr id="10" name="Rectangle 9"/>
          <p:cNvSpPr/>
          <p:nvPr/>
        </p:nvSpPr>
        <p:spPr>
          <a:xfrm>
            <a:off x="5021204" y="1890934"/>
            <a:ext cx="3814975" cy="2501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257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Aggregated Statistics with </a:t>
            </a:r>
            <a:r>
              <a:rPr lang="en-US" dirty="0" err="1">
                <a:latin typeface="Avenir Book" charset="0"/>
                <a:ea typeface="Avenir Book" charset="0"/>
                <a:cs typeface="Avenir Book" charset="0"/>
              </a:rPr>
              <a:t>GroupBy</a:t>
            </a:r>
            <a:endParaRPr lang="en-US" dirty="0">
              <a:latin typeface="Avenir Book" charset="0"/>
              <a:ea typeface="Avenir Book" charset="0"/>
              <a:cs typeface="Avenir Book" charset="0"/>
            </a:endParaRPr>
          </a:p>
        </p:txBody>
      </p:sp>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89508" cy="2031325"/>
          </a:xfrm>
          <a:prstGeom prst="rect">
            <a:avLst/>
          </a:prstGeom>
        </p:spPr>
        <p:txBody>
          <a:bodyPr wrap="square">
            <a:spAutoFit/>
          </a:bodyPr>
          <a:lstStyle/>
          <a:p>
            <a:r>
              <a:rPr lang="en-US" i="1" dirty="0">
                <a:solidFill>
                  <a:srgbClr val="4F9192"/>
                </a:solidFill>
                <a:latin typeface="Courier" charset="0"/>
              </a:rPr>
              <a:t># Use the size method with a </a:t>
            </a:r>
          </a:p>
          <a:p>
            <a:r>
              <a:rPr lang="en-US" i="1" dirty="0">
                <a:solidFill>
                  <a:srgbClr val="4F9192"/>
                </a:solidFill>
                <a:latin typeface="Courier" charset="0"/>
              </a:rPr>
              <a:t># </a:t>
            </a:r>
            <a:r>
              <a:rPr lang="en-US" i="1" dirty="0" err="1">
                <a:solidFill>
                  <a:srgbClr val="4F9192"/>
                </a:solidFill>
                <a:latin typeface="Courier" charset="0"/>
              </a:rPr>
              <a:t>DataFrame</a:t>
            </a:r>
            <a:r>
              <a:rPr lang="en-US" i="1" dirty="0">
                <a:solidFill>
                  <a:srgbClr val="4F9192"/>
                </a:solidFill>
                <a:latin typeface="Courier" charset="0"/>
              </a:rPr>
              <a:t> to get count</a:t>
            </a:r>
            <a:endParaRPr lang="en-US" dirty="0">
              <a:solidFill>
                <a:srgbClr val="4F9192"/>
              </a:solidFill>
              <a:latin typeface="Courier" charset="0"/>
            </a:endParaRPr>
          </a:p>
          <a:p>
            <a:r>
              <a:rPr lang="en-US" i="1" dirty="0">
                <a:solidFill>
                  <a:srgbClr val="4F9192"/>
                </a:solidFill>
                <a:latin typeface="Courier" charset="0"/>
              </a:rPr>
              <a:t># For a Series, use the .</a:t>
            </a:r>
            <a:r>
              <a:rPr lang="en-US" i="1" dirty="0" err="1">
                <a:solidFill>
                  <a:srgbClr val="4F9192"/>
                </a:solidFill>
                <a:latin typeface="Courier" charset="0"/>
              </a:rPr>
              <a:t>value_counts</a:t>
            </a:r>
            <a:r>
              <a:rPr lang="en-US" i="1" dirty="0">
                <a:solidFill>
                  <a:srgbClr val="4F9192"/>
                </a:solidFill>
                <a:latin typeface="Courier" charset="0"/>
              </a:rPr>
              <a:t> </a:t>
            </a:r>
          </a:p>
          <a:p>
            <a:r>
              <a:rPr lang="en-US" i="1" dirty="0">
                <a:solidFill>
                  <a:srgbClr val="4F9192"/>
                </a:solidFill>
                <a:latin typeface="Courier" charset="0"/>
              </a:rPr>
              <a:t># method</a:t>
            </a:r>
            <a:endParaRPr lang="en-US" dirty="0">
              <a:solidFill>
                <a:srgbClr val="4F9192"/>
              </a:solidFill>
              <a:latin typeface="Courier" charset="0"/>
            </a:endParaRPr>
          </a:p>
          <a:p>
            <a:r>
              <a:rPr lang="en-US" dirty="0" err="1">
                <a:latin typeface="Courier" charset="0"/>
              </a:rPr>
              <a:t>group_sizes</a:t>
            </a:r>
            <a:r>
              <a:rPr lang="en-US" dirty="0">
                <a:latin typeface="Courier" charset="0"/>
              </a:rPr>
              <a:t> = (data</a:t>
            </a:r>
          </a:p>
          <a:p>
            <a:r>
              <a:rPr lang="en-US" dirty="0">
                <a:solidFill>
                  <a:srgbClr val="797979"/>
                </a:solidFill>
                <a:latin typeface="Courier" charset="0"/>
              </a:rPr>
              <a:t>              .</a:t>
            </a:r>
            <a:r>
              <a:rPr lang="en-US" dirty="0" err="1">
                <a:latin typeface="Courier" charset="0"/>
              </a:rPr>
              <a:t>groupby</a:t>
            </a:r>
            <a:r>
              <a:rPr lang="en-US" dirty="0">
                <a:latin typeface="Courier" charset="0"/>
              </a:rPr>
              <a:t>(</a:t>
            </a:r>
            <a:r>
              <a:rPr lang="en-US" dirty="0">
                <a:solidFill>
                  <a:srgbClr val="C8352B"/>
                </a:solidFill>
                <a:latin typeface="Courier" charset="0"/>
              </a:rPr>
              <a:t>'species'</a:t>
            </a:r>
            <a:r>
              <a:rPr lang="en-US" dirty="0">
                <a:latin typeface="Courier" charset="0"/>
              </a:rPr>
              <a:t>)</a:t>
            </a:r>
          </a:p>
          <a:p>
            <a:r>
              <a:rPr lang="en-US" dirty="0">
                <a:solidFill>
                  <a:srgbClr val="797979"/>
                </a:solidFill>
                <a:latin typeface="Courier" charset="0"/>
              </a:rPr>
              <a:t>              .</a:t>
            </a:r>
            <a:r>
              <a:rPr lang="en-US" dirty="0">
                <a:latin typeface="Courier" charset="0"/>
              </a:rPr>
              <a:t>size())</a:t>
            </a:r>
          </a:p>
          <a:p>
            <a:endParaRPr lang="en-US" dirty="0">
              <a:latin typeface="Courier" charset="0"/>
            </a:endParaRPr>
          </a:p>
          <a:p>
            <a:r>
              <a:rPr lang="en-US" b="1" dirty="0">
                <a:solidFill>
                  <a:srgbClr val="008F00"/>
                </a:solidFill>
                <a:latin typeface="Courier" charset="0"/>
                <a:ea typeface=""/>
                <a:cs typeface=""/>
              </a:rPr>
              <a:t>print</a:t>
            </a:r>
            <a:r>
              <a:rPr lang="en-US" dirty="0">
                <a:solidFill>
                  <a:srgbClr val="212121"/>
                </a:solidFill>
                <a:latin typeface="Courier" charset="0"/>
                <a:ea typeface=""/>
                <a:cs typeface=""/>
              </a:rPr>
              <a:t>(</a:t>
            </a:r>
            <a:r>
              <a:rPr lang="en-US" dirty="0" err="1">
                <a:latin typeface="Courier" charset="0"/>
              </a:rPr>
              <a:t>group_sizes</a:t>
            </a:r>
            <a:r>
              <a:rPr lang="en-US" dirty="0">
                <a:latin typeface="Courier" charset="0"/>
              </a:rPr>
              <a:t>)</a:t>
            </a:r>
          </a:p>
        </p:txBody>
      </p:sp>
      <p:sp>
        <p:nvSpPr>
          <p:cNvPr id="13" name="Rectangle 12"/>
          <p:cNvSpPr/>
          <p:nvPr/>
        </p:nvSpPr>
        <p:spPr>
          <a:xfrm>
            <a:off x="5021206" y="1995116"/>
            <a:ext cx="3297411" cy="1384995"/>
          </a:xfrm>
          <a:prstGeom prst="rect">
            <a:avLst/>
          </a:prstGeom>
        </p:spPr>
        <p:txBody>
          <a:bodyPr wrap="square">
            <a:spAutoFit/>
          </a:bodyPr>
          <a:lstStyle/>
          <a:p>
            <a:pPr>
              <a:tabLst>
                <a:tab pos="446088" algn="l"/>
              </a:tabLst>
            </a:pPr>
            <a:r>
              <a:rPr lang="en-US" dirty="0">
                <a:latin typeface="Courier" charset="0"/>
              </a:rPr>
              <a:t>&gt;&gt;&gt;	species</a:t>
            </a:r>
          </a:p>
          <a:p>
            <a:pPr>
              <a:tabLst>
                <a:tab pos="446088" algn="l"/>
              </a:tabLst>
            </a:pPr>
            <a:r>
              <a:rPr lang="en-US" dirty="0">
                <a:latin typeface="Courier" charset="0"/>
              </a:rPr>
              <a:t>	Iris-</a:t>
            </a:r>
            <a:r>
              <a:rPr lang="en-US" dirty="0" err="1">
                <a:latin typeface="Courier" charset="0"/>
              </a:rPr>
              <a:t>setosa</a:t>
            </a:r>
            <a:r>
              <a:rPr lang="en-US" dirty="0">
                <a:latin typeface="Courier" charset="0"/>
              </a:rPr>
              <a:t>        50</a:t>
            </a:r>
          </a:p>
          <a:p>
            <a:pPr>
              <a:tabLst>
                <a:tab pos="446088" algn="l"/>
              </a:tabLst>
            </a:pPr>
            <a:r>
              <a:rPr lang="en-US" dirty="0">
                <a:latin typeface="Courier" charset="0"/>
              </a:rPr>
              <a:t>	Iris-versicolor    50</a:t>
            </a:r>
          </a:p>
          <a:p>
            <a:pPr>
              <a:tabLst>
                <a:tab pos="446088" algn="l"/>
              </a:tabLst>
            </a:pPr>
            <a:r>
              <a:rPr lang="en-US" dirty="0">
                <a:latin typeface="Courier" charset="0"/>
              </a:rPr>
              <a:t>	Iris-</a:t>
            </a:r>
            <a:r>
              <a:rPr lang="en-US" dirty="0" err="1">
                <a:latin typeface="Courier" charset="0"/>
              </a:rPr>
              <a:t>virginica</a:t>
            </a:r>
            <a:r>
              <a:rPr lang="en-US" dirty="0">
                <a:latin typeface="Courier" charset="0"/>
              </a:rPr>
              <a:t>     50</a:t>
            </a:r>
          </a:p>
          <a:p>
            <a:pPr>
              <a:tabLst>
                <a:tab pos="446088" algn="l"/>
              </a:tabLst>
            </a:pPr>
            <a:r>
              <a:rPr lang="en-US" dirty="0">
                <a:latin typeface="Courier" charset="0"/>
              </a:rPr>
              <a:t>	</a:t>
            </a:r>
            <a:r>
              <a:rPr lang="en-US" dirty="0" err="1">
                <a:latin typeface="Courier" charset="0"/>
              </a:rPr>
              <a:t>dtype</a:t>
            </a:r>
            <a:r>
              <a:rPr lang="en-US" dirty="0">
                <a:latin typeface="Courier" charset="0"/>
              </a:rPr>
              <a:t>: int64</a:t>
            </a:r>
          </a:p>
          <a:p>
            <a:pPr>
              <a:tabLst>
                <a:tab pos="446088" algn="l"/>
              </a:tabLst>
            </a:pPr>
            <a:r>
              <a:rPr lang="en-US" dirty="0">
                <a:latin typeface="Courier" charset="0"/>
              </a:rPr>
              <a: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7" y="784007"/>
            <a:ext cx="7981909"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Using the </a:t>
            </a:r>
            <a:r>
              <a:rPr lang="en-US" sz="1600" dirty="0" err="1">
                <a:latin typeface="Avenir Book" charset="0"/>
                <a:ea typeface="Avenir Book" charset="0"/>
                <a:cs typeface="Avenir Book" charset="0"/>
              </a:rPr>
              <a:t>groupby</a:t>
            </a:r>
            <a:r>
              <a:rPr lang="en-US" sz="1600" dirty="0">
                <a:latin typeface="Avenir Book" charset="0"/>
                <a:ea typeface="Avenir Book" charset="0"/>
                <a:cs typeface="Avenir Book" charset="0"/>
              </a:rPr>
              <a:t> method calculated aggregated </a:t>
            </a:r>
            <a:r>
              <a:rPr lang="en-US" sz="1600" dirty="0" err="1">
                <a:latin typeface="Avenir Book" charset="0"/>
                <a:ea typeface="Avenir Book" charset="0"/>
                <a:cs typeface="Avenir Book" charset="0"/>
              </a:rPr>
              <a:t>DataFrame</a:t>
            </a:r>
            <a:r>
              <a:rPr lang="en-US" sz="1600" dirty="0">
                <a:latin typeface="Avenir Book" charset="0"/>
                <a:ea typeface="Avenir Book" charset="0"/>
                <a:cs typeface="Avenir Book" charset="0"/>
              </a:rPr>
              <a:t> statistics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31845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2462213"/>
          </a:xfrm>
          <a:prstGeom prst="rect">
            <a:avLst/>
          </a:prstGeom>
        </p:spPr>
        <p:txBody>
          <a:bodyPr wrap="square">
            <a:spAutoFit/>
          </a:bodyPr>
          <a:lstStyle/>
          <a:p>
            <a:r>
              <a:rPr lang="en-US" i="1" dirty="0">
                <a:solidFill>
                  <a:srgbClr val="4F9192"/>
                </a:solidFill>
                <a:latin typeface="Courier" charset="0"/>
              </a:rPr>
              <a:t># Mean calculated on a </a:t>
            </a:r>
            <a:r>
              <a:rPr lang="en-US" i="1" dirty="0" err="1">
                <a:solidFill>
                  <a:srgbClr val="4F9192"/>
                </a:solidFill>
                <a:latin typeface="Courier" charset="0"/>
              </a:rPr>
              <a:t>DataFrame</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mean</a:t>
            </a:r>
            <a:r>
              <a:rPr lang="en-US" dirty="0">
                <a:latin typeface="Courier" charset="0"/>
              </a:rPr>
              <a:t>())</a:t>
            </a:r>
          </a:p>
          <a:p>
            <a:endParaRPr lang="en-US" dirty="0">
              <a:latin typeface="Courier" charset="0"/>
            </a:endParaRPr>
          </a:p>
          <a:p>
            <a:endParaRPr lang="en-US" dirty="0">
              <a:latin typeface="Courier" charset="0"/>
            </a:endParaRPr>
          </a:p>
          <a:p>
            <a:endParaRPr lang="en-US" dirty="0">
              <a:latin typeface="Courier" charset="0"/>
            </a:endParaRPr>
          </a:p>
          <a:p>
            <a:endParaRPr lang="en-US" dirty="0">
              <a:latin typeface="Courier" charset="0"/>
            </a:endParaRPr>
          </a:p>
          <a:p>
            <a:r>
              <a:rPr lang="en-US" i="1" dirty="0">
                <a:solidFill>
                  <a:srgbClr val="4F9192"/>
                </a:solidFill>
                <a:latin typeface="Courier" charset="0"/>
              </a:rPr>
              <a:t># Median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median</a:t>
            </a:r>
            <a:r>
              <a:rPr lang="en-US" dirty="0">
                <a:latin typeface="Courier" charset="0"/>
              </a:rPr>
              <a:t>())</a:t>
            </a:r>
          </a:p>
          <a:p>
            <a:endParaRPr lang="en-US" dirty="0">
              <a:latin typeface="Courier" charset="0"/>
            </a:endParaRPr>
          </a:p>
          <a:p>
            <a:r>
              <a:rPr lang="en-US" i="1" dirty="0">
                <a:solidFill>
                  <a:srgbClr val="4F9192"/>
                </a:solidFill>
                <a:latin typeface="Courier" charset="0"/>
              </a:rPr>
              <a:t># Mode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mode</a:t>
            </a:r>
            <a:r>
              <a:rPr lang="en-US" dirty="0">
                <a:latin typeface="Courier" charset="0"/>
              </a:rPr>
              <a:t>())</a:t>
            </a:r>
          </a:p>
        </p:txBody>
      </p:sp>
      <p:sp>
        <p:nvSpPr>
          <p:cNvPr id="12" name="Rectangle 11"/>
          <p:cNvSpPr/>
          <p:nvPr/>
        </p:nvSpPr>
        <p:spPr>
          <a:xfrm>
            <a:off x="5021206" y="1995116"/>
            <a:ext cx="3297411" cy="2677656"/>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sepal_length</a:t>
            </a:r>
            <a:r>
              <a:rPr lang="en-US" dirty="0">
                <a:solidFill>
                  <a:srgbClr val="212121"/>
                </a:solidFill>
                <a:latin typeface="Courier" charset="0"/>
                <a:ea typeface=""/>
                <a:cs typeface=""/>
              </a:rPr>
              <a:t> 5.843333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sepal_width</a:t>
            </a:r>
            <a:r>
              <a:rPr lang="en-US" dirty="0">
                <a:solidFill>
                  <a:srgbClr val="212121"/>
                </a:solidFill>
                <a:latin typeface="Courier" charset="0"/>
                <a:ea typeface=""/>
                <a:cs typeface=""/>
              </a:rPr>
              <a:t> 3.054000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petal_length</a:t>
            </a:r>
            <a:r>
              <a:rPr lang="en-US" dirty="0">
                <a:solidFill>
                  <a:srgbClr val="212121"/>
                </a:solidFill>
                <a:latin typeface="Courier" charset="0"/>
                <a:ea typeface=""/>
                <a:cs typeface=""/>
              </a:rPr>
              <a:t> 3.758667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petal_width</a:t>
            </a:r>
            <a:r>
              <a:rPr lang="en-US" dirty="0">
                <a:solidFill>
                  <a:srgbClr val="212121"/>
                </a:solidFill>
                <a:latin typeface="Courier" charset="0"/>
                <a:ea typeface=""/>
                <a:cs typeface=""/>
              </a:rPr>
              <a:t> 1.198667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4.35</a:t>
            </a:r>
          </a:p>
          <a:p>
            <a:pPr lvl="0">
              <a:tabLst>
                <a:tab pos="449263" algn="l"/>
              </a:tabLst>
            </a:pPr>
            <a:endParaRPr lang="en-US" dirty="0">
              <a:solidFill>
                <a:srgbClr val="212121"/>
              </a:solidFill>
              <a:latin typeface="Courier" charset="0"/>
              <a:ea typeface=""/>
              <a:cs typeface=""/>
            </a:endParaRP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a:t>
            </a:r>
            <a:r>
              <a:rPr lang="pl-PL" dirty="0">
                <a:solidFill>
                  <a:srgbClr val="212121"/>
                </a:solidFill>
                <a:latin typeface="Courier" charset="0"/>
                <a:ea typeface=""/>
                <a:cs typeface=""/>
              </a:rPr>
              <a:t>0 1.5 </a:t>
            </a:r>
          </a:p>
          <a:p>
            <a:pPr lvl="0">
              <a:tabLst>
                <a:tab pos="449263" algn="l"/>
              </a:tabLst>
            </a:pPr>
            <a:r>
              <a:rPr lang="pl-PL" dirty="0">
                <a:solidFill>
                  <a:srgbClr val="212121"/>
                </a:solidFill>
                <a:latin typeface="Courier" charset="0"/>
                <a:ea typeface=""/>
                <a:cs typeface=""/>
              </a:rPr>
              <a:t>	</a:t>
            </a:r>
            <a:r>
              <a:rPr lang="pl-PL" dirty="0" err="1">
                <a:solidFill>
                  <a:srgbClr val="212121"/>
                </a:solidFill>
                <a:latin typeface="Courier" charset="0"/>
                <a:ea typeface=""/>
                <a:cs typeface=""/>
              </a:rPr>
              <a:t>dtype</a:t>
            </a:r>
            <a:r>
              <a:rPr lang="pl-PL" dirty="0">
                <a:solidFill>
                  <a:srgbClr val="212121"/>
                </a:solidFill>
                <a:latin typeface="Courier" charset="0"/>
                <a:ea typeface=""/>
                <a:cs typeface=""/>
              </a:rPr>
              <a:t>: float64</a:t>
            </a:r>
            <a:endParaRPr lang="en-US" dirty="0">
              <a:solidFill>
                <a:srgbClr val="212121"/>
              </a:solidFill>
              <a:latin typeface="Courier" charset="0"/>
              <a:ea typeface=""/>
              <a:cs typeface=""/>
            </a:endParaRPr>
          </a:p>
          <a:p>
            <a:pPr>
              <a:tabLst>
                <a:tab pos="449263" algn="l"/>
              </a:tabLst>
            </a:pPr>
            <a:endParaRPr lang="en-US" dirty="0">
              <a:solidFill>
                <a:srgbClr val="212121"/>
              </a:solidFill>
              <a:latin typeface="Courier" charset="0"/>
              <a:ea typeface=""/>
              <a:cs typeface=""/>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26876" y="3056945"/>
            <a:ext cx="3957448" cy="1463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021205" y="1890936"/>
            <a:ext cx="3742651" cy="25577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36708" y="784007"/>
            <a:ext cx="7179970"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Pandas contains a variety of </a:t>
            </a:r>
            <a:r>
              <a:rPr lang="en-US" sz="1600">
                <a:latin typeface="Avenir Book" charset="0"/>
                <a:ea typeface="Avenir Book" charset="0"/>
                <a:cs typeface="Avenir Book" charset="0"/>
              </a:rPr>
              <a:t>statistical methods—mean, median, and mode</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822211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2462213"/>
          </a:xfrm>
          <a:prstGeom prst="rect">
            <a:avLst/>
          </a:prstGeom>
        </p:spPr>
        <p:txBody>
          <a:bodyPr wrap="square">
            <a:spAutoFit/>
          </a:bodyPr>
          <a:lstStyle/>
          <a:p>
            <a:r>
              <a:rPr lang="en-US" i="1" dirty="0">
                <a:solidFill>
                  <a:srgbClr val="4F9192"/>
                </a:solidFill>
                <a:latin typeface="Courier" charset="0"/>
              </a:rPr>
              <a:t># Mean calculated on a </a:t>
            </a:r>
            <a:r>
              <a:rPr lang="en-US" i="1" dirty="0" err="1">
                <a:solidFill>
                  <a:srgbClr val="4F9192"/>
                </a:solidFill>
                <a:latin typeface="Courier" charset="0"/>
              </a:rPr>
              <a:t>DataFrame</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mean</a:t>
            </a:r>
            <a:r>
              <a:rPr lang="en-US" dirty="0">
                <a:latin typeface="Courier" charset="0"/>
              </a:rPr>
              <a:t>())</a:t>
            </a:r>
          </a:p>
          <a:p>
            <a:endParaRPr lang="en-US" dirty="0">
              <a:latin typeface="Courier" charset="0"/>
            </a:endParaRPr>
          </a:p>
          <a:p>
            <a:endParaRPr lang="en-US" dirty="0">
              <a:latin typeface="Courier" charset="0"/>
            </a:endParaRPr>
          </a:p>
          <a:p>
            <a:endParaRPr lang="en-US" dirty="0">
              <a:latin typeface="Courier" charset="0"/>
            </a:endParaRPr>
          </a:p>
          <a:p>
            <a:endParaRPr lang="en-US" dirty="0">
              <a:latin typeface="Courier" charset="0"/>
            </a:endParaRPr>
          </a:p>
          <a:p>
            <a:r>
              <a:rPr lang="en-US" i="1" dirty="0">
                <a:solidFill>
                  <a:srgbClr val="4F9192"/>
                </a:solidFill>
                <a:latin typeface="Courier" charset="0"/>
              </a:rPr>
              <a:t># Median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median</a:t>
            </a:r>
            <a:r>
              <a:rPr lang="en-US" dirty="0">
                <a:latin typeface="Courier" charset="0"/>
              </a:rPr>
              <a:t>())</a:t>
            </a:r>
          </a:p>
          <a:p>
            <a:endParaRPr lang="en-US" dirty="0">
              <a:latin typeface="Courier" charset="0"/>
            </a:endParaRPr>
          </a:p>
          <a:p>
            <a:r>
              <a:rPr lang="en-US" i="1" dirty="0">
                <a:solidFill>
                  <a:srgbClr val="4F9192"/>
                </a:solidFill>
                <a:latin typeface="Courier" charset="0"/>
              </a:rPr>
              <a:t># Mode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mode</a:t>
            </a:r>
            <a:r>
              <a:rPr lang="en-US" dirty="0">
                <a:latin typeface="Courier" charset="0"/>
              </a:rPr>
              <a:t>())</a:t>
            </a:r>
          </a:p>
        </p:txBody>
      </p:sp>
      <p:sp>
        <p:nvSpPr>
          <p:cNvPr id="12" name="Rectangle 11"/>
          <p:cNvSpPr/>
          <p:nvPr/>
        </p:nvSpPr>
        <p:spPr>
          <a:xfrm>
            <a:off x="5021206" y="1995116"/>
            <a:ext cx="3297411" cy="2677656"/>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sepal_length</a:t>
            </a:r>
            <a:r>
              <a:rPr lang="en-US" dirty="0">
                <a:solidFill>
                  <a:srgbClr val="212121"/>
                </a:solidFill>
                <a:latin typeface="Courier" charset="0"/>
                <a:ea typeface=""/>
                <a:cs typeface=""/>
              </a:rPr>
              <a:t> 5.843333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sepal_width</a:t>
            </a:r>
            <a:r>
              <a:rPr lang="en-US" dirty="0">
                <a:solidFill>
                  <a:srgbClr val="212121"/>
                </a:solidFill>
                <a:latin typeface="Courier" charset="0"/>
                <a:ea typeface=""/>
                <a:cs typeface=""/>
              </a:rPr>
              <a:t> 3.054000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petal_length</a:t>
            </a:r>
            <a:r>
              <a:rPr lang="en-US" dirty="0">
                <a:solidFill>
                  <a:srgbClr val="212121"/>
                </a:solidFill>
                <a:latin typeface="Courier" charset="0"/>
                <a:ea typeface=""/>
                <a:cs typeface=""/>
              </a:rPr>
              <a:t> 3.758667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petal_width</a:t>
            </a:r>
            <a:r>
              <a:rPr lang="en-US" dirty="0">
                <a:solidFill>
                  <a:srgbClr val="212121"/>
                </a:solidFill>
                <a:latin typeface="Courier" charset="0"/>
                <a:ea typeface=""/>
                <a:cs typeface=""/>
              </a:rPr>
              <a:t> 1.198667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4.35</a:t>
            </a:r>
          </a:p>
          <a:p>
            <a:pPr lvl="0">
              <a:tabLst>
                <a:tab pos="449263" algn="l"/>
              </a:tabLst>
            </a:pPr>
            <a:endParaRPr lang="en-US" dirty="0">
              <a:solidFill>
                <a:srgbClr val="212121"/>
              </a:solidFill>
              <a:latin typeface="Courier" charset="0"/>
              <a:ea typeface=""/>
              <a:cs typeface=""/>
            </a:endParaRP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a:t>
            </a:r>
            <a:r>
              <a:rPr lang="pl-PL" dirty="0">
                <a:solidFill>
                  <a:srgbClr val="212121"/>
                </a:solidFill>
                <a:latin typeface="Courier" charset="0"/>
                <a:ea typeface=""/>
                <a:cs typeface=""/>
              </a:rPr>
              <a:t>0 1.5 </a:t>
            </a:r>
          </a:p>
          <a:p>
            <a:pPr lvl="0">
              <a:tabLst>
                <a:tab pos="449263" algn="l"/>
              </a:tabLst>
            </a:pPr>
            <a:r>
              <a:rPr lang="pl-PL" dirty="0">
                <a:solidFill>
                  <a:srgbClr val="212121"/>
                </a:solidFill>
                <a:latin typeface="Courier" charset="0"/>
                <a:ea typeface=""/>
                <a:cs typeface=""/>
              </a:rPr>
              <a:t>	</a:t>
            </a:r>
            <a:r>
              <a:rPr lang="pl-PL" dirty="0" err="1">
                <a:solidFill>
                  <a:srgbClr val="212121"/>
                </a:solidFill>
                <a:latin typeface="Courier" charset="0"/>
                <a:ea typeface=""/>
                <a:cs typeface=""/>
              </a:rPr>
              <a:t>dtype</a:t>
            </a:r>
            <a:r>
              <a:rPr lang="pl-PL" dirty="0">
                <a:solidFill>
                  <a:srgbClr val="212121"/>
                </a:solidFill>
                <a:latin typeface="Courier" charset="0"/>
                <a:ea typeface=""/>
                <a:cs typeface=""/>
              </a:rPr>
              <a:t>: float64</a:t>
            </a:r>
            <a:endParaRPr lang="en-US" dirty="0">
              <a:solidFill>
                <a:srgbClr val="212121"/>
              </a:solidFill>
              <a:latin typeface="Courier" charset="0"/>
              <a:ea typeface=""/>
              <a:cs typeface=""/>
            </a:endParaRPr>
          </a:p>
          <a:p>
            <a:pPr>
              <a:tabLst>
                <a:tab pos="449263" algn="l"/>
              </a:tabLst>
            </a:pPr>
            <a:endParaRPr lang="en-US" dirty="0">
              <a:solidFill>
                <a:srgbClr val="212121"/>
              </a:solidFill>
              <a:latin typeface="Courier" charset="0"/>
              <a:ea typeface=""/>
              <a:cs typeface=""/>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26876" y="3056945"/>
            <a:ext cx="3957448" cy="1463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021205" y="3195262"/>
            <a:ext cx="3742651" cy="12534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36708" y="784007"/>
            <a:ext cx="7179970"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Pandas contains a variety of </a:t>
            </a:r>
            <a:r>
              <a:rPr lang="en-US" sz="1600">
                <a:latin typeface="Avenir Book" charset="0"/>
                <a:ea typeface="Avenir Book" charset="0"/>
                <a:cs typeface="Avenir Book" charset="0"/>
              </a:rPr>
              <a:t>statistical methods—mean, median, and mode</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533629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2462213"/>
          </a:xfrm>
          <a:prstGeom prst="rect">
            <a:avLst/>
          </a:prstGeom>
        </p:spPr>
        <p:txBody>
          <a:bodyPr wrap="square">
            <a:spAutoFit/>
          </a:bodyPr>
          <a:lstStyle/>
          <a:p>
            <a:r>
              <a:rPr lang="en-US" i="1" dirty="0">
                <a:solidFill>
                  <a:srgbClr val="4F9192"/>
                </a:solidFill>
                <a:latin typeface="Courier" charset="0"/>
              </a:rPr>
              <a:t># Mean calculated on a </a:t>
            </a:r>
            <a:r>
              <a:rPr lang="en-US" i="1" dirty="0" err="1">
                <a:solidFill>
                  <a:srgbClr val="4F9192"/>
                </a:solidFill>
                <a:latin typeface="Courier" charset="0"/>
              </a:rPr>
              <a:t>DataFrame</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mean</a:t>
            </a:r>
            <a:r>
              <a:rPr lang="en-US" dirty="0">
                <a:latin typeface="Courier" charset="0"/>
              </a:rPr>
              <a:t>())</a:t>
            </a:r>
          </a:p>
          <a:p>
            <a:endParaRPr lang="en-US" dirty="0">
              <a:latin typeface="Courier" charset="0"/>
            </a:endParaRPr>
          </a:p>
          <a:p>
            <a:endParaRPr lang="en-US" dirty="0">
              <a:latin typeface="Courier" charset="0"/>
            </a:endParaRPr>
          </a:p>
          <a:p>
            <a:endParaRPr lang="en-US" dirty="0">
              <a:latin typeface="Courier" charset="0"/>
            </a:endParaRPr>
          </a:p>
          <a:p>
            <a:endParaRPr lang="en-US" dirty="0">
              <a:latin typeface="Courier" charset="0"/>
            </a:endParaRPr>
          </a:p>
          <a:p>
            <a:r>
              <a:rPr lang="en-US" i="1" dirty="0">
                <a:solidFill>
                  <a:srgbClr val="4F9192"/>
                </a:solidFill>
                <a:latin typeface="Courier" charset="0"/>
              </a:rPr>
              <a:t># Median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median</a:t>
            </a:r>
            <a:r>
              <a:rPr lang="en-US" dirty="0">
                <a:latin typeface="Courier" charset="0"/>
              </a:rPr>
              <a:t>())</a:t>
            </a:r>
          </a:p>
          <a:p>
            <a:endParaRPr lang="en-US" dirty="0">
              <a:latin typeface="Courier" charset="0"/>
            </a:endParaRPr>
          </a:p>
          <a:p>
            <a:r>
              <a:rPr lang="en-US" i="1" dirty="0">
                <a:solidFill>
                  <a:srgbClr val="4F9192"/>
                </a:solidFill>
                <a:latin typeface="Courier" charset="0"/>
              </a:rPr>
              <a:t># Mode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mode</a:t>
            </a:r>
            <a:r>
              <a:rPr lang="en-US" dirty="0">
                <a:latin typeface="Courier" charset="0"/>
              </a:rPr>
              <a:t>())</a:t>
            </a:r>
          </a:p>
        </p:txBody>
      </p:sp>
      <p:sp>
        <p:nvSpPr>
          <p:cNvPr id="12" name="Rectangle 11"/>
          <p:cNvSpPr/>
          <p:nvPr/>
        </p:nvSpPr>
        <p:spPr>
          <a:xfrm>
            <a:off x="5021206" y="1995116"/>
            <a:ext cx="3297411" cy="2677656"/>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sepal_length</a:t>
            </a:r>
            <a:r>
              <a:rPr lang="en-US" dirty="0">
                <a:solidFill>
                  <a:srgbClr val="212121"/>
                </a:solidFill>
                <a:latin typeface="Courier" charset="0"/>
                <a:ea typeface=""/>
                <a:cs typeface=""/>
              </a:rPr>
              <a:t> 5.843333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sepal_width</a:t>
            </a:r>
            <a:r>
              <a:rPr lang="en-US" dirty="0">
                <a:solidFill>
                  <a:srgbClr val="212121"/>
                </a:solidFill>
                <a:latin typeface="Courier" charset="0"/>
                <a:ea typeface=""/>
                <a:cs typeface=""/>
              </a:rPr>
              <a:t> 3.054000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petal_length</a:t>
            </a:r>
            <a:r>
              <a:rPr lang="en-US" dirty="0">
                <a:solidFill>
                  <a:srgbClr val="212121"/>
                </a:solidFill>
                <a:latin typeface="Courier" charset="0"/>
                <a:ea typeface=""/>
                <a:cs typeface=""/>
              </a:rPr>
              <a:t> 3.758667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petal_width</a:t>
            </a:r>
            <a:r>
              <a:rPr lang="en-US" dirty="0">
                <a:solidFill>
                  <a:srgbClr val="212121"/>
                </a:solidFill>
                <a:latin typeface="Courier" charset="0"/>
                <a:ea typeface=""/>
                <a:cs typeface=""/>
              </a:rPr>
              <a:t> 1.198667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4.35</a:t>
            </a:r>
          </a:p>
          <a:p>
            <a:pPr lvl="0">
              <a:tabLst>
                <a:tab pos="449263" algn="l"/>
              </a:tabLst>
            </a:pPr>
            <a:endParaRPr lang="en-US" dirty="0">
              <a:solidFill>
                <a:srgbClr val="212121"/>
              </a:solidFill>
              <a:latin typeface="Courier" charset="0"/>
              <a:ea typeface=""/>
              <a:cs typeface=""/>
            </a:endParaRP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a:t>
            </a:r>
            <a:r>
              <a:rPr lang="pl-PL" dirty="0">
                <a:solidFill>
                  <a:srgbClr val="212121"/>
                </a:solidFill>
                <a:latin typeface="Courier" charset="0"/>
                <a:ea typeface=""/>
                <a:cs typeface=""/>
              </a:rPr>
              <a:t>0 1.5 </a:t>
            </a:r>
          </a:p>
          <a:p>
            <a:pPr lvl="0">
              <a:tabLst>
                <a:tab pos="449263" algn="l"/>
              </a:tabLst>
            </a:pPr>
            <a:r>
              <a:rPr lang="pl-PL" dirty="0">
                <a:solidFill>
                  <a:srgbClr val="212121"/>
                </a:solidFill>
                <a:latin typeface="Courier" charset="0"/>
                <a:ea typeface=""/>
                <a:cs typeface=""/>
              </a:rPr>
              <a:t>	</a:t>
            </a:r>
            <a:r>
              <a:rPr lang="pl-PL" dirty="0" err="1">
                <a:solidFill>
                  <a:srgbClr val="212121"/>
                </a:solidFill>
                <a:latin typeface="Courier" charset="0"/>
                <a:ea typeface=""/>
                <a:cs typeface=""/>
              </a:rPr>
              <a:t>dtype</a:t>
            </a:r>
            <a:r>
              <a:rPr lang="pl-PL" dirty="0">
                <a:solidFill>
                  <a:srgbClr val="212121"/>
                </a:solidFill>
                <a:latin typeface="Courier" charset="0"/>
                <a:ea typeface=""/>
                <a:cs typeface=""/>
              </a:rPr>
              <a:t>: float64</a:t>
            </a:r>
            <a:endParaRPr lang="en-US" dirty="0">
              <a:solidFill>
                <a:srgbClr val="212121"/>
              </a:solidFill>
              <a:latin typeface="Courier" charset="0"/>
              <a:ea typeface=""/>
              <a:cs typeface=""/>
            </a:endParaRPr>
          </a:p>
          <a:p>
            <a:pPr>
              <a:tabLst>
                <a:tab pos="449263" algn="l"/>
              </a:tabLst>
            </a:pPr>
            <a:endParaRPr lang="en-US" dirty="0">
              <a:solidFill>
                <a:srgbClr val="212121"/>
              </a:solidFill>
              <a:latin typeface="Courier" charset="0"/>
              <a:ea typeface=""/>
              <a:cs typeface=""/>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26876" y="3770615"/>
            <a:ext cx="3957448" cy="750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021205" y="3842535"/>
            <a:ext cx="3742651" cy="6061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36708" y="784007"/>
            <a:ext cx="7179970"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Pandas contains a variety of </a:t>
            </a:r>
            <a:r>
              <a:rPr lang="en-US" sz="1600">
                <a:latin typeface="Avenir Book" charset="0"/>
                <a:ea typeface="Avenir Book" charset="0"/>
                <a:cs typeface="Avenir Book" charset="0"/>
              </a:rPr>
              <a:t>statistical methods—mean, median, and mode</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786352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2462213"/>
          </a:xfrm>
          <a:prstGeom prst="rect">
            <a:avLst/>
          </a:prstGeom>
        </p:spPr>
        <p:txBody>
          <a:bodyPr wrap="square">
            <a:spAutoFit/>
          </a:bodyPr>
          <a:lstStyle/>
          <a:p>
            <a:r>
              <a:rPr lang="en-US" i="1" dirty="0">
                <a:solidFill>
                  <a:srgbClr val="4F9192"/>
                </a:solidFill>
                <a:latin typeface="Courier" charset="0"/>
              </a:rPr>
              <a:t># Mean calculated on a </a:t>
            </a:r>
            <a:r>
              <a:rPr lang="en-US" i="1" dirty="0" err="1">
                <a:solidFill>
                  <a:srgbClr val="4F9192"/>
                </a:solidFill>
                <a:latin typeface="Courier" charset="0"/>
              </a:rPr>
              <a:t>DataFrame</a:t>
            </a:r>
            <a:endParaRPr lang="en-US" dirty="0">
              <a:solidFill>
                <a:srgbClr val="4F9192"/>
              </a:solidFill>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mean</a:t>
            </a:r>
            <a:r>
              <a:rPr lang="en-US" dirty="0">
                <a:latin typeface="Courier" charset="0"/>
              </a:rPr>
              <a:t>())</a:t>
            </a:r>
          </a:p>
          <a:p>
            <a:endParaRPr lang="en-US" dirty="0">
              <a:latin typeface="Courier" charset="0"/>
            </a:endParaRPr>
          </a:p>
          <a:p>
            <a:endParaRPr lang="en-US" dirty="0">
              <a:latin typeface="Courier" charset="0"/>
            </a:endParaRPr>
          </a:p>
          <a:p>
            <a:endParaRPr lang="en-US" dirty="0">
              <a:latin typeface="Courier" charset="0"/>
            </a:endParaRPr>
          </a:p>
          <a:p>
            <a:endParaRPr lang="en-US" dirty="0">
              <a:latin typeface="Courier" charset="0"/>
            </a:endParaRPr>
          </a:p>
          <a:p>
            <a:r>
              <a:rPr lang="en-US" i="1" dirty="0">
                <a:solidFill>
                  <a:srgbClr val="4F9192"/>
                </a:solidFill>
                <a:latin typeface="Courier" charset="0"/>
              </a:rPr>
              <a:t># Median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median</a:t>
            </a:r>
            <a:r>
              <a:rPr lang="en-US" dirty="0">
                <a:latin typeface="Courier" charset="0"/>
              </a:rPr>
              <a:t>())</a:t>
            </a:r>
          </a:p>
          <a:p>
            <a:endParaRPr lang="en-US" dirty="0">
              <a:latin typeface="Courier" charset="0"/>
            </a:endParaRPr>
          </a:p>
          <a:p>
            <a:r>
              <a:rPr lang="en-US" i="1" dirty="0">
                <a:solidFill>
                  <a:srgbClr val="4F9192"/>
                </a:solidFill>
                <a:latin typeface="Courier" charset="0"/>
              </a:rPr>
              <a:t># Mode calculated on a Series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mode</a:t>
            </a:r>
            <a:r>
              <a:rPr lang="en-US" dirty="0">
                <a:latin typeface="Courier" charset="0"/>
              </a:rPr>
              <a:t>())</a:t>
            </a:r>
          </a:p>
        </p:txBody>
      </p:sp>
      <p:sp>
        <p:nvSpPr>
          <p:cNvPr id="12" name="Rectangle 11"/>
          <p:cNvSpPr/>
          <p:nvPr/>
        </p:nvSpPr>
        <p:spPr>
          <a:xfrm>
            <a:off x="5021206" y="1995116"/>
            <a:ext cx="3297411" cy="2677656"/>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en-US" dirty="0" err="1">
                <a:solidFill>
                  <a:srgbClr val="212121"/>
                </a:solidFill>
                <a:latin typeface="Courier" charset="0"/>
                <a:ea typeface=""/>
                <a:cs typeface=""/>
              </a:rPr>
              <a:t>sepal_length</a:t>
            </a:r>
            <a:r>
              <a:rPr lang="en-US" dirty="0">
                <a:solidFill>
                  <a:srgbClr val="212121"/>
                </a:solidFill>
                <a:latin typeface="Courier" charset="0"/>
                <a:ea typeface=""/>
                <a:cs typeface=""/>
              </a:rPr>
              <a:t> 5.843333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sepal_width</a:t>
            </a:r>
            <a:r>
              <a:rPr lang="en-US" dirty="0">
                <a:solidFill>
                  <a:srgbClr val="212121"/>
                </a:solidFill>
                <a:latin typeface="Courier" charset="0"/>
                <a:ea typeface=""/>
                <a:cs typeface=""/>
              </a:rPr>
              <a:t> 3.054000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petal_length</a:t>
            </a:r>
            <a:r>
              <a:rPr lang="en-US" dirty="0">
                <a:solidFill>
                  <a:srgbClr val="212121"/>
                </a:solidFill>
                <a:latin typeface="Courier" charset="0"/>
                <a:ea typeface=""/>
                <a:cs typeface=""/>
              </a:rPr>
              <a:t> 3.758667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petal_width</a:t>
            </a:r>
            <a:r>
              <a:rPr lang="en-US" dirty="0">
                <a:solidFill>
                  <a:srgbClr val="212121"/>
                </a:solidFill>
                <a:latin typeface="Courier" charset="0"/>
                <a:ea typeface=""/>
                <a:cs typeface=""/>
              </a:rPr>
              <a:t> 1.198667 </a:t>
            </a:r>
          </a:p>
          <a:p>
            <a:pPr lvl="0">
              <a:tabLst>
                <a:tab pos="449263" algn="l"/>
              </a:tabLst>
            </a:pPr>
            <a:r>
              <a:rPr lang="en-US" dirty="0">
                <a:solidFill>
                  <a:srgbClr val="212121"/>
                </a:solidFill>
                <a:latin typeface="Courier" charset="0"/>
                <a:ea typeface=""/>
                <a:cs typeface=""/>
              </a:rPr>
              <a:t>	</a:t>
            </a:r>
            <a:r>
              <a:rPr lang="en-US" dirty="0" err="1">
                <a:solidFill>
                  <a:srgbClr val="212121"/>
                </a:solidFill>
                <a:latin typeface="Courier" charset="0"/>
                <a:ea typeface=""/>
                <a:cs typeface=""/>
              </a:rPr>
              <a:t>dtype</a:t>
            </a:r>
            <a:r>
              <a:rPr lang="en-US" dirty="0">
                <a:solidFill>
                  <a:srgbClr val="212121"/>
                </a:solidFill>
                <a:latin typeface="Courier" charset="0"/>
                <a:ea typeface=""/>
                <a:cs typeface=""/>
              </a:rPr>
              <a:t>: float64</a:t>
            </a: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4.35</a:t>
            </a:r>
          </a:p>
          <a:p>
            <a:pPr lvl="0">
              <a:tabLst>
                <a:tab pos="449263" algn="l"/>
              </a:tabLst>
            </a:pPr>
            <a:endParaRPr lang="en-US" dirty="0">
              <a:solidFill>
                <a:srgbClr val="212121"/>
              </a:solidFill>
              <a:latin typeface="Courier" charset="0"/>
              <a:ea typeface=""/>
              <a:cs typeface=""/>
            </a:endParaRPr>
          </a:p>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a:t>
            </a:r>
            <a:r>
              <a:rPr lang="pl-PL" dirty="0">
                <a:solidFill>
                  <a:srgbClr val="212121"/>
                </a:solidFill>
                <a:latin typeface="Courier" charset="0"/>
                <a:ea typeface=""/>
                <a:cs typeface=""/>
              </a:rPr>
              <a:t>0 1.5 </a:t>
            </a:r>
          </a:p>
          <a:p>
            <a:pPr lvl="0">
              <a:tabLst>
                <a:tab pos="449263" algn="l"/>
              </a:tabLst>
            </a:pPr>
            <a:r>
              <a:rPr lang="pl-PL" dirty="0">
                <a:solidFill>
                  <a:srgbClr val="212121"/>
                </a:solidFill>
                <a:latin typeface="Courier" charset="0"/>
                <a:ea typeface=""/>
                <a:cs typeface=""/>
              </a:rPr>
              <a:t>	</a:t>
            </a:r>
            <a:r>
              <a:rPr lang="pl-PL" dirty="0" err="1">
                <a:solidFill>
                  <a:srgbClr val="212121"/>
                </a:solidFill>
                <a:latin typeface="Courier" charset="0"/>
                <a:ea typeface=""/>
                <a:cs typeface=""/>
              </a:rPr>
              <a:t>dtype</a:t>
            </a:r>
            <a:r>
              <a:rPr lang="pl-PL" dirty="0">
                <a:solidFill>
                  <a:srgbClr val="212121"/>
                </a:solidFill>
                <a:latin typeface="Courier" charset="0"/>
                <a:ea typeface=""/>
                <a:cs typeface=""/>
              </a:rPr>
              <a:t>: float64</a:t>
            </a:r>
            <a:endParaRPr lang="en-US" dirty="0">
              <a:solidFill>
                <a:srgbClr val="212121"/>
              </a:solidFill>
              <a:latin typeface="Courier" charset="0"/>
              <a:ea typeface=""/>
              <a:cs typeface=""/>
            </a:endParaRPr>
          </a:p>
          <a:p>
            <a:pPr>
              <a:tabLst>
                <a:tab pos="449263" algn="l"/>
              </a:tabLst>
            </a:pPr>
            <a:endParaRPr lang="en-US" dirty="0">
              <a:solidFill>
                <a:srgbClr val="212121"/>
              </a:solidFill>
              <a:latin typeface="Courier" charset="0"/>
              <a:ea typeface=""/>
              <a:cs typeface=""/>
            </a:endParaRP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7179970"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Pandas contains a variety of </a:t>
            </a:r>
            <a:r>
              <a:rPr lang="en-US" sz="1600">
                <a:latin typeface="Avenir Book" charset="0"/>
                <a:ea typeface="Avenir Book" charset="0"/>
                <a:cs typeface="Avenir Book" charset="0"/>
              </a:rPr>
              <a:t>statistical methods—mean, median, and mode</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204694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1600438"/>
          </a:xfrm>
          <a:prstGeom prst="rect">
            <a:avLst/>
          </a:prstGeom>
        </p:spPr>
        <p:txBody>
          <a:bodyPr wrap="square">
            <a:spAutoFit/>
          </a:bodyPr>
          <a:lstStyle/>
          <a:p>
            <a:r>
              <a:rPr lang="en-US" i="1" dirty="0">
                <a:solidFill>
                  <a:srgbClr val="4F9192"/>
                </a:solidFill>
                <a:latin typeface="Courier" charset="0"/>
              </a:rPr>
              <a:t># Standard dev, variance, and SEM </a:t>
            </a:r>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std</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var</a:t>
            </a:r>
            <a:r>
              <a:rPr lang="en-US" dirty="0">
                <a:latin typeface="Courier" charset="0"/>
              </a:rPr>
              <a:t>(),     </a:t>
            </a:r>
          </a:p>
          <a:p>
            <a:r>
              <a:rPr lang="en-US" dirty="0">
                <a:latin typeface="Courier" charset="0"/>
              </a:rPr>
              <a:t>      </a:t>
            </a:r>
            <a:r>
              <a:rPr lang="en-US" dirty="0" err="1">
                <a:latin typeface="Courier" charset="0"/>
              </a:rPr>
              <a:t>data.petal_length.sem</a:t>
            </a:r>
            <a:r>
              <a:rPr lang="en-US" dirty="0">
                <a:latin typeface="Courier" charset="0"/>
              </a:rPr>
              <a:t>())</a:t>
            </a:r>
          </a:p>
          <a:p>
            <a:endParaRPr lang="en-US" dirty="0">
              <a:latin typeface="Courier" charset="0"/>
            </a:endParaRPr>
          </a:p>
          <a:p>
            <a:r>
              <a:rPr lang="en-US" i="1" dirty="0">
                <a:solidFill>
                  <a:srgbClr val="4F9192"/>
                </a:solidFill>
                <a:latin typeface="Courier" charset="0"/>
              </a:rPr>
              <a:t># As well as quantiles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quantile</a:t>
            </a:r>
            <a:r>
              <a:rPr lang="en-US" dirty="0">
                <a:latin typeface="Courier" charset="0"/>
              </a:rPr>
              <a:t>(</a:t>
            </a:r>
            <a:r>
              <a:rPr lang="en-US" dirty="0">
                <a:solidFill>
                  <a:srgbClr val="797979"/>
                </a:solidFill>
                <a:latin typeface="Courier" charset="0"/>
              </a:rPr>
              <a:t>0</a:t>
            </a:r>
            <a:r>
              <a:rPr lang="en-US" dirty="0">
                <a:latin typeface="Courier" charset="0"/>
              </a:rPr>
              <a:t>))</a:t>
            </a:r>
          </a:p>
        </p:txBody>
      </p:sp>
      <p:sp>
        <p:nvSpPr>
          <p:cNvPr id="12" name="Rectangle 11"/>
          <p:cNvSpPr/>
          <p:nvPr/>
        </p:nvSpPr>
        <p:spPr>
          <a:xfrm>
            <a:off x="5021206" y="1995116"/>
            <a:ext cx="3297411" cy="2246769"/>
          </a:xfrm>
          <a:prstGeom prst="rect">
            <a:avLst/>
          </a:prstGeom>
        </p:spPr>
        <p:txBody>
          <a:bodyPr wrap="square">
            <a:spAutoFit/>
          </a:bodyPr>
          <a:lstStyle/>
          <a:p>
            <a:pPr lvl="0">
              <a:tabLst>
                <a:tab pos="449263" algn="l"/>
              </a:tabLst>
            </a:pPr>
            <a:endParaRPr lang="en-US" dirty="0">
              <a:solidFill>
                <a:srgbClr val="212121"/>
              </a:solidFill>
              <a:latin typeface="Courier" charset="0"/>
              <a:ea typeface=""/>
              <a:cs typeface=""/>
            </a:endParaRPr>
          </a:p>
          <a:p>
            <a:pPr lvl="0">
              <a:tabLst>
                <a:tab pos="449263" algn="l"/>
              </a:tabLst>
            </a:pPr>
            <a:r>
              <a:rPr lang="en-US" dirty="0">
                <a:solidFill>
                  <a:srgbClr val="212121"/>
                </a:solidFill>
                <a:latin typeface="Courier" charset="0"/>
                <a:ea typeface=""/>
                <a:cs typeface=""/>
              </a:rPr>
              <a:t>&gt;&gt;&gt;	</a:t>
            </a:r>
            <a:r>
              <a:rPr lang="hr-HR" dirty="0">
                <a:latin typeface="Courier" charset="0"/>
              </a:rPr>
              <a:t>1.76442041995 </a:t>
            </a:r>
          </a:p>
          <a:p>
            <a:pPr lvl="0">
              <a:tabLst>
                <a:tab pos="449263" algn="l"/>
              </a:tabLst>
            </a:pPr>
            <a:r>
              <a:rPr lang="hr-HR" dirty="0">
                <a:latin typeface="Courier" charset="0"/>
              </a:rPr>
              <a:t>	3.11317941834 </a:t>
            </a:r>
          </a:p>
          <a:p>
            <a:pPr lvl="0">
              <a:tabLst>
                <a:tab pos="449263" algn="l"/>
              </a:tabLst>
            </a:pPr>
            <a:r>
              <a:rPr lang="hr-HR" dirty="0">
                <a:latin typeface="Courier" charset="0"/>
              </a:rPr>
              <a:t>	</a:t>
            </a:r>
            <a:r>
              <a:rPr lang="is-IS" dirty="0">
                <a:latin typeface="Courier" charset="0"/>
              </a:rPr>
              <a:t>0.144064324021</a:t>
            </a:r>
            <a:br>
              <a:rPr lang="en-US" dirty="0">
                <a:latin typeface="Courier" charset="0"/>
              </a:rPr>
            </a:br>
            <a:endParaRPr lang="en-US" dirty="0">
              <a:solidFill>
                <a:srgbClr val="212121"/>
              </a:solidFill>
              <a:latin typeface="Courier" charset="0"/>
              <a:ea typeface=""/>
              <a:cs typeface=""/>
            </a:endParaRPr>
          </a:p>
          <a:p>
            <a:pPr>
              <a:tabLst>
                <a:tab pos="447675" algn="l"/>
              </a:tabLst>
            </a:pPr>
            <a:r>
              <a:rPr lang="en-US" dirty="0">
                <a:solidFill>
                  <a:srgbClr val="212121"/>
                </a:solidFill>
                <a:latin typeface="Courier" charset="0"/>
                <a:ea typeface=""/>
                <a:cs typeface=""/>
              </a:rPr>
              <a:t>&gt;&gt;&gt;	</a:t>
            </a:r>
            <a:r>
              <a:rPr lang="en-US" dirty="0" err="1">
                <a:latin typeface="Courier" charset="0"/>
              </a:rPr>
              <a:t>sepal_length</a:t>
            </a:r>
            <a:r>
              <a:rPr lang="en-US" dirty="0">
                <a:latin typeface="Courier" charset="0"/>
              </a:rPr>
              <a:t> 4.3 </a:t>
            </a:r>
          </a:p>
          <a:p>
            <a:pPr>
              <a:tabLst>
                <a:tab pos="447675" algn="l"/>
              </a:tabLst>
            </a:pPr>
            <a:r>
              <a:rPr lang="en-US" dirty="0">
                <a:latin typeface="Courier" charset="0"/>
              </a:rPr>
              <a:t>	</a:t>
            </a:r>
            <a:r>
              <a:rPr lang="en-US" dirty="0" err="1">
                <a:latin typeface="Courier" charset="0"/>
              </a:rPr>
              <a:t>sepal_width</a:t>
            </a:r>
            <a:r>
              <a:rPr lang="en-US" dirty="0">
                <a:latin typeface="Courier" charset="0"/>
              </a:rPr>
              <a:t> 2.0 </a:t>
            </a:r>
          </a:p>
          <a:p>
            <a:pPr>
              <a:tabLst>
                <a:tab pos="447675" algn="l"/>
              </a:tabLst>
            </a:pPr>
            <a:r>
              <a:rPr lang="en-US" dirty="0">
                <a:latin typeface="Courier" charset="0"/>
              </a:rPr>
              <a:t>	</a:t>
            </a:r>
            <a:r>
              <a:rPr lang="en-US" dirty="0" err="1">
                <a:latin typeface="Courier" charset="0"/>
              </a:rPr>
              <a:t>petal_length</a:t>
            </a:r>
            <a:r>
              <a:rPr lang="en-US" dirty="0">
                <a:latin typeface="Courier" charset="0"/>
              </a:rPr>
              <a:t> 1.0 </a:t>
            </a:r>
          </a:p>
          <a:p>
            <a:pPr>
              <a:tabLst>
                <a:tab pos="447675" algn="l"/>
              </a:tabLst>
            </a:pPr>
            <a:r>
              <a:rPr lang="en-US" dirty="0">
                <a:latin typeface="Courier" charset="0"/>
              </a:rPr>
              <a:t>	</a:t>
            </a:r>
            <a:r>
              <a:rPr lang="en-US" dirty="0" err="1">
                <a:latin typeface="Courier" charset="0"/>
              </a:rPr>
              <a:t>petal_width</a:t>
            </a:r>
            <a:r>
              <a:rPr lang="en-US" dirty="0">
                <a:latin typeface="Courier" charset="0"/>
              </a:rPr>
              <a:t> 0.1 </a:t>
            </a:r>
          </a:p>
          <a:p>
            <a:pPr>
              <a:tabLst>
                <a:tab pos="447675" algn="l"/>
              </a:tabLst>
            </a:pPr>
            <a:r>
              <a:rPr lang="en-US" dirty="0">
                <a:latin typeface="Courier" charset="0"/>
              </a:rPr>
              <a:t>	Name: 0, </a:t>
            </a:r>
            <a:r>
              <a:rPr lang="en-US" dirty="0" err="1">
                <a:latin typeface="Courier" charset="0"/>
              </a:rPr>
              <a:t>dtype</a:t>
            </a:r>
            <a:r>
              <a:rPr lang="en-US" dirty="0">
                <a:latin typeface="Courier" charset="0"/>
              </a:rPr>
              <a:t>: float64</a:t>
            </a: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4" name="Rectangle 13"/>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Standard deviation, variance, SEM and quantiles can also be calculated</a:t>
            </a:r>
            <a:endParaRPr lang="en-US" dirty="0">
              <a:solidFill>
                <a:srgbClr val="212121"/>
              </a:solidFill>
              <a:latin typeface="Courier" charset="0"/>
              <a:ea typeface=""/>
              <a:cs typeface=""/>
            </a:endParaRPr>
          </a:p>
        </p:txBody>
      </p:sp>
      <p:sp>
        <p:nvSpPr>
          <p:cNvPr id="9" name="Rectangle 8"/>
          <p:cNvSpPr/>
          <p:nvPr/>
        </p:nvSpPr>
        <p:spPr>
          <a:xfrm>
            <a:off x="336708" y="2898183"/>
            <a:ext cx="2898842" cy="8621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021205" y="2255661"/>
            <a:ext cx="3037914" cy="1986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9407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1600438"/>
          </a:xfrm>
          <a:prstGeom prst="rect">
            <a:avLst/>
          </a:prstGeom>
        </p:spPr>
        <p:txBody>
          <a:bodyPr wrap="square">
            <a:spAutoFit/>
          </a:bodyPr>
          <a:lstStyle/>
          <a:p>
            <a:r>
              <a:rPr lang="en-US" i="1" dirty="0">
                <a:solidFill>
                  <a:srgbClr val="4F9192"/>
                </a:solidFill>
                <a:latin typeface="Courier" charset="0"/>
              </a:rPr>
              <a:t># Standard dev, variance, and SEM </a:t>
            </a:r>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std</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var</a:t>
            </a:r>
            <a:r>
              <a:rPr lang="en-US" dirty="0">
                <a:latin typeface="Courier" charset="0"/>
              </a:rPr>
              <a:t>(),     </a:t>
            </a:r>
          </a:p>
          <a:p>
            <a:r>
              <a:rPr lang="en-US" dirty="0">
                <a:latin typeface="Courier" charset="0"/>
              </a:rPr>
              <a:t>      </a:t>
            </a:r>
            <a:r>
              <a:rPr lang="en-US" dirty="0" err="1">
                <a:latin typeface="Courier" charset="0"/>
              </a:rPr>
              <a:t>data.petal_length.sem</a:t>
            </a:r>
            <a:r>
              <a:rPr lang="en-US" dirty="0">
                <a:latin typeface="Courier" charset="0"/>
              </a:rPr>
              <a:t>())</a:t>
            </a:r>
          </a:p>
          <a:p>
            <a:endParaRPr lang="en-US" dirty="0">
              <a:latin typeface="Courier" charset="0"/>
            </a:endParaRPr>
          </a:p>
          <a:p>
            <a:r>
              <a:rPr lang="en-US" i="1" dirty="0">
                <a:solidFill>
                  <a:srgbClr val="4F9192"/>
                </a:solidFill>
                <a:latin typeface="Courier" charset="0"/>
              </a:rPr>
              <a:t># As well as quantiles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quantile</a:t>
            </a:r>
            <a:r>
              <a:rPr lang="en-US" dirty="0">
                <a:latin typeface="Courier" charset="0"/>
              </a:rPr>
              <a:t>(</a:t>
            </a:r>
            <a:r>
              <a:rPr lang="en-US" dirty="0">
                <a:solidFill>
                  <a:srgbClr val="797979"/>
                </a:solidFill>
                <a:latin typeface="Courier" charset="0"/>
              </a:rPr>
              <a:t>0</a:t>
            </a:r>
            <a:r>
              <a:rPr lang="en-US" dirty="0">
                <a:latin typeface="Courier" charset="0"/>
              </a:rPr>
              <a:t>))</a:t>
            </a:r>
          </a:p>
        </p:txBody>
      </p:sp>
      <p:sp>
        <p:nvSpPr>
          <p:cNvPr id="12" name="Rectangle 11"/>
          <p:cNvSpPr/>
          <p:nvPr/>
        </p:nvSpPr>
        <p:spPr>
          <a:xfrm>
            <a:off x="5021206" y="1995116"/>
            <a:ext cx="3297411" cy="2031325"/>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hr-HR" dirty="0">
                <a:latin typeface="Courier" charset="0"/>
              </a:rPr>
              <a:t>1.76442041995 </a:t>
            </a:r>
          </a:p>
          <a:p>
            <a:pPr lvl="0">
              <a:tabLst>
                <a:tab pos="449263" algn="l"/>
              </a:tabLst>
            </a:pPr>
            <a:r>
              <a:rPr lang="hr-HR" dirty="0">
                <a:latin typeface="Courier" charset="0"/>
              </a:rPr>
              <a:t>	3.11317941834 </a:t>
            </a:r>
          </a:p>
          <a:p>
            <a:pPr lvl="0">
              <a:tabLst>
                <a:tab pos="449263" algn="l"/>
              </a:tabLst>
            </a:pPr>
            <a:r>
              <a:rPr lang="hr-HR" dirty="0">
                <a:latin typeface="Courier" charset="0"/>
              </a:rPr>
              <a:t>	</a:t>
            </a:r>
            <a:r>
              <a:rPr lang="is-IS" dirty="0">
                <a:latin typeface="Courier" charset="0"/>
              </a:rPr>
              <a:t>0.144064324021</a:t>
            </a:r>
            <a:br>
              <a:rPr lang="en-US" dirty="0">
                <a:latin typeface="Courier" charset="0"/>
              </a:rPr>
            </a:br>
            <a:endParaRPr lang="en-US" dirty="0">
              <a:solidFill>
                <a:srgbClr val="212121"/>
              </a:solidFill>
              <a:latin typeface="Courier" charset="0"/>
              <a:ea typeface=""/>
              <a:cs typeface=""/>
            </a:endParaRPr>
          </a:p>
          <a:p>
            <a:pPr>
              <a:tabLst>
                <a:tab pos="447675" algn="l"/>
              </a:tabLst>
            </a:pPr>
            <a:r>
              <a:rPr lang="en-US" dirty="0">
                <a:solidFill>
                  <a:srgbClr val="212121"/>
                </a:solidFill>
                <a:latin typeface="Courier" charset="0"/>
                <a:ea typeface=""/>
                <a:cs typeface=""/>
              </a:rPr>
              <a:t>&gt;&gt;&gt;	</a:t>
            </a:r>
            <a:r>
              <a:rPr lang="en-US" dirty="0" err="1">
                <a:latin typeface="Courier" charset="0"/>
              </a:rPr>
              <a:t>sepal_length</a:t>
            </a:r>
            <a:r>
              <a:rPr lang="en-US" dirty="0">
                <a:latin typeface="Courier" charset="0"/>
              </a:rPr>
              <a:t> 4.3 </a:t>
            </a:r>
          </a:p>
          <a:p>
            <a:pPr>
              <a:tabLst>
                <a:tab pos="447675" algn="l"/>
              </a:tabLst>
            </a:pPr>
            <a:r>
              <a:rPr lang="en-US" dirty="0">
                <a:latin typeface="Courier" charset="0"/>
              </a:rPr>
              <a:t>	</a:t>
            </a:r>
            <a:r>
              <a:rPr lang="en-US" dirty="0" err="1">
                <a:latin typeface="Courier" charset="0"/>
              </a:rPr>
              <a:t>sepal_width</a:t>
            </a:r>
            <a:r>
              <a:rPr lang="en-US" dirty="0">
                <a:latin typeface="Courier" charset="0"/>
              </a:rPr>
              <a:t> 2.0 </a:t>
            </a:r>
          </a:p>
          <a:p>
            <a:pPr>
              <a:tabLst>
                <a:tab pos="447675" algn="l"/>
              </a:tabLst>
            </a:pPr>
            <a:r>
              <a:rPr lang="en-US" dirty="0">
                <a:latin typeface="Courier" charset="0"/>
              </a:rPr>
              <a:t>	</a:t>
            </a:r>
            <a:r>
              <a:rPr lang="en-US" dirty="0" err="1">
                <a:latin typeface="Courier" charset="0"/>
              </a:rPr>
              <a:t>petal_length</a:t>
            </a:r>
            <a:r>
              <a:rPr lang="en-US" dirty="0">
                <a:latin typeface="Courier" charset="0"/>
              </a:rPr>
              <a:t> 1.0 </a:t>
            </a:r>
          </a:p>
          <a:p>
            <a:pPr>
              <a:tabLst>
                <a:tab pos="447675" algn="l"/>
              </a:tabLst>
            </a:pPr>
            <a:r>
              <a:rPr lang="en-US" dirty="0">
                <a:latin typeface="Courier" charset="0"/>
              </a:rPr>
              <a:t>	</a:t>
            </a:r>
            <a:r>
              <a:rPr lang="en-US" dirty="0" err="1">
                <a:latin typeface="Courier" charset="0"/>
              </a:rPr>
              <a:t>petal_width</a:t>
            </a:r>
            <a:r>
              <a:rPr lang="en-US" dirty="0">
                <a:latin typeface="Courier" charset="0"/>
              </a:rPr>
              <a:t> 0.1 </a:t>
            </a:r>
          </a:p>
          <a:p>
            <a:pPr>
              <a:tabLst>
                <a:tab pos="447675" algn="l"/>
              </a:tabLst>
            </a:pPr>
            <a:r>
              <a:rPr lang="en-US" dirty="0">
                <a:latin typeface="Courier" charset="0"/>
              </a:rPr>
              <a:t>	Name: 0, </a:t>
            </a:r>
            <a:r>
              <a:rPr lang="en-US" dirty="0" err="1">
                <a:latin typeface="Courier" charset="0"/>
              </a:rPr>
              <a:t>dtype</a:t>
            </a:r>
            <a:r>
              <a:rPr lang="en-US" dirty="0">
                <a:latin typeface="Courier" charset="0"/>
              </a:rPr>
              <a:t>: float64</a:t>
            </a: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36708" y="2851688"/>
            <a:ext cx="2898842" cy="9086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021205" y="2851688"/>
            <a:ext cx="3037914" cy="13901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Standard deviation, variance, SEM and quantiles can also be calculated</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843986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sp>
        <p:nvSpPr>
          <p:cNvPr id="10" name="Rounded Rectangle 9"/>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1" name="Rectangle 10"/>
          <p:cNvSpPr/>
          <p:nvPr/>
        </p:nvSpPr>
        <p:spPr>
          <a:xfrm>
            <a:off x="326876" y="1825839"/>
            <a:ext cx="4553349" cy="1600438"/>
          </a:xfrm>
          <a:prstGeom prst="rect">
            <a:avLst/>
          </a:prstGeom>
        </p:spPr>
        <p:txBody>
          <a:bodyPr wrap="square">
            <a:spAutoFit/>
          </a:bodyPr>
          <a:lstStyle/>
          <a:p>
            <a:r>
              <a:rPr lang="en-US" i="1" dirty="0">
                <a:solidFill>
                  <a:srgbClr val="4F9192"/>
                </a:solidFill>
                <a:latin typeface="Courier" charset="0"/>
              </a:rPr>
              <a:t># Standard dev, variance, and SEM </a:t>
            </a:r>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std</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err="1">
                <a:solidFill>
                  <a:srgbClr val="797979"/>
                </a:solidFill>
                <a:latin typeface="Courier" charset="0"/>
              </a:rPr>
              <a:t>.</a:t>
            </a:r>
            <a:r>
              <a:rPr lang="en-US" dirty="0" err="1">
                <a:latin typeface="Courier" charset="0"/>
              </a:rPr>
              <a:t>var</a:t>
            </a:r>
            <a:r>
              <a:rPr lang="en-US" dirty="0">
                <a:latin typeface="Courier" charset="0"/>
              </a:rPr>
              <a:t>(),     </a:t>
            </a:r>
          </a:p>
          <a:p>
            <a:r>
              <a:rPr lang="en-US" dirty="0">
                <a:latin typeface="Courier" charset="0"/>
              </a:rPr>
              <a:t>      </a:t>
            </a:r>
            <a:r>
              <a:rPr lang="en-US" dirty="0" err="1">
                <a:latin typeface="Courier" charset="0"/>
              </a:rPr>
              <a:t>data.petal_length.sem</a:t>
            </a:r>
            <a:r>
              <a:rPr lang="en-US" dirty="0">
                <a:latin typeface="Courier" charset="0"/>
              </a:rPr>
              <a:t>())</a:t>
            </a:r>
          </a:p>
          <a:p>
            <a:endParaRPr lang="en-US" dirty="0">
              <a:latin typeface="Courier" charset="0"/>
            </a:endParaRPr>
          </a:p>
          <a:p>
            <a:r>
              <a:rPr lang="en-US" i="1" dirty="0">
                <a:solidFill>
                  <a:srgbClr val="4F9192"/>
                </a:solidFill>
                <a:latin typeface="Courier" charset="0"/>
              </a:rPr>
              <a:t># As well as quantiles</a:t>
            </a:r>
            <a:endParaRPr lang="en-US" dirty="0">
              <a:latin typeface="Courier" charset="0"/>
            </a:endParaRPr>
          </a:p>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quantile</a:t>
            </a:r>
            <a:r>
              <a:rPr lang="en-US" dirty="0">
                <a:latin typeface="Courier" charset="0"/>
              </a:rPr>
              <a:t>(</a:t>
            </a:r>
            <a:r>
              <a:rPr lang="en-US" dirty="0">
                <a:solidFill>
                  <a:srgbClr val="797979"/>
                </a:solidFill>
                <a:latin typeface="Courier" charset="0"/>
              </a:rPr>
              <a:t>0</a:t>
            </a:r>
            <a:r>
              <a:rPr lang="en-US" dirty="0">
                <a:latin typeface="Courier" charset="0"/>
              </a:rPr>
              <a:t>))</a:t>
            </a:r>
          </a:p>
        </p:txBody>
      </p:sp>
      <p:sp>
        <p:nvSpPr>
          <p:cNvPr id="12" name="Rectangle 11"/>
          <p:cNvSpPr/>
          <p:nvPr/>
        </p:nvSpPr>
        <p:spPr>
          <a:xfrm>
            <a:off x="5021206" y="1995116"/>
            <a:ext cx="3297411" cy="2031325"/>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r>
              <a:rPr lang="hr-HR" dirty="0">
                <a:latin typeface="Courier" charset="0"/>
              </a:rPr>
              <a:t>1.76442041995 </a:t>
            </a:r>
          </a:p>
          <a:p>
            <a:pPr lvl="0">
              <a:tabLst>
                <a:tab pos="449263" algn="l"/>
              </a:tabLst>
            </a:pPr>
            <a:r>
              <a:rPr lang="hr-HR" dirty="0">
                <a:latin typeface="Courier" charset="0"/>
              </a:rPr>
              <a:t>	3.11317941834 </a:t>
            </a:r>
          </a:p>
          <a:p>
            <a:pPr lvl="0">
              <a:tabLst>
                <a:tab pos="449263" algn="l"/>
              </a:tabLst>
            </a:pPr>
            <a:r>
              <a:rPr lang="hr-HR" dirty="0">
                <a:latin typeface="Courier" charset="0"/>
              </a:rPr>
              <a:t>	</a:t>
            </a:r>
            <a:r>
              <a:rPr lang="is-IS" dirty="0">
                <a:latin typeface="Courier" charset="0"/>
              </a:rPr>
              <a:t>0.144064324021</a:t>
            </a:r>
            <a:br>
              <a:rPr lang="en-US" dirty="0">
                <a:latin typeface="Courier" charset="0"/>
              </a:rPr>
            </a:br>
            <a:endParaRPr lang="en-US" dirty="0">
              <a:solidFill>
                <a:srgbClr val="212121"/>
              </a:solidFill>
              <a:latin typeface="Courier" charset="0"/>
              <a:ea typeface=""/>
              <a:cs typeface=""/>
            </a:endParaRPr>
          </a:p>
          <a:p>
            <a:pPr>
              <a:tabLst>
                <a:tab pos="447675" algn="l"/>
              </a:tabLst>
            </a:pPr>
            <a:r>
              <a:rPr lang="en-US" dirty="0">
                <a:solidFill>
                  <a:srgbClr val="212121"/>
                </a:solidFill>
                <a:latin typeface="Courier" charset="0"/>
                <a:ea typeface=""/>
                <a:cs typeface=""/>
              </a:rPr>
              <a:t>&gt;&gt;&gt;	</a:t>
            </a:r>
            <a:r>
              <a:rPr lang="en-US" dirty="0" err="1">
                <a:latin typeface="Courier" charset="0"/>
              </a:rPr>
              <a:t>sepal_length</a:t>
            </a:r>
            <a:r>
              <a:rPr lang="en-US" dirty="0">
                <a:latin typeface="Courier" charset="0"/>
              </a:rPr>
              <a:t> 4.3 </a:t>
            </a:r>
          </a:p>
          <a:p>
            <a:pPr>
              <a:tabLst>
                <a:tab pos="447675" algn="l"/>
              </a:tabLst>
            </a:pPr>
            <a:r>
              <a:rPr lang="en-US" dirty="0">
                <a:latin typeface="Courier" charset="0"/>
              </a:rPr>
              <a:t>	</a:t>
            </a:r>
            <a:r>
              <a:rPr lang="en-US" dirty="0" err="1">
                <a:latin typeface="Courier" charset="0"/>
              </a:rPr>
              <a:t>sepal_width</a:t>
            </a:r>
            <a:r>
              <a:rPr lang="en-US" dirty="0">
                <a:latin typeface="Courier" charset="0"/>
              </a:rPr>
              <a:t> 2.0 </a:t>
            </a:r>
          </a:p>
          <a:p>
            <a:pPr>
              <a:tabLst>
                <a:tab pos="447675" algn="l"/>
              </a:tabLst>
            </a:pPr>
            <a:r>
              <a:rPr lang="en-US" dirty="0">
                <a:latin typeface="Courier" charset="0"/>
              </a:rPr>
              <a:t>	</a:t>
            </a:r>
            <a:r>
              <a:rPr lang="en-US" dirty="0" err="1">
                <a:latin typeface="Courier" charset="0"/>
              </a:rPr>
              <a:t>petal_length</a:t>
            </a:r>
            <a:r>
              <a:rPr lang="en-US" dirty="0">
                <a:latin typeface="Courier" charset="0"/>
              </a:rPr>
              <a:t> 1.0 </a:t>
            </a:r>
          </a:p>
          <a:p>
            <a:pPr>
              <a:tabLst>
                <a:tab pos="447675" algn="l"/>
              </a:tabLst>
            </a:pPr>
            <a:r>
              <a:rPr lang="en-US" dirty="0">
                <a:latin typeface="Courier" charset="0"/>
              </a:rPr>
              <a:t>	</a:t>
            </a:r>
            <a:r>
              <a:rPr lang="en-US" dirty="0" err="1">
                <a:latin typeface="Courier" charset="0"/>
              </a:rPr>
              <a:t>petal_width</a:t>
            </a:r>
            <a:r>
              <a:rPr lang="en-US" dirty="0">
                <a:latin typeface="Courier" charset="0"/>
              </a:rPr>
              <a:t> 0.1 </a:t>
            </a:r>
          </a:p>
          <a:p>
            <a:pPr>
              <a:tabLst>
                <a:tab pos="447675" algn="l"/>
              </a:tabLst>
            </a:pPr>
            <a:r>
              <a:rPr lang="en-US" dirty="0">
                <a:latin typeface="Courier" charset="0"/>
              </a:rPr>
              <a:t>	Name: 0, </a:t>
            </a:r>
            <a:r>
              <a:rPr lang="en-US" dirty="0" err="1">
                <a:latin typeface="Courier" charset="0"/>
              </a:rPr>
              <a:t>dtype</a:t>
            </a:r>
            <a:r>
              <a:rPr lang="en-US" dirty="0">
                <a:latin typeface="Courier" charset="0"/>
              </a:rPr>
              <a:t>: float64</a:t>
            </a:r>
          </a:p>
        </p:txBody>
      </p:sp>
      <p:sp>
        <p:nvSpPr>
          <p:cNvPr id="13" name="Rounded Rectangle 12"/>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6" name="Rectangle 15"/>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Standard deviation, variance, SEM and quantiles can also be calculated</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94187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8352" y="739261"/>
            <a:ext cx="7761110" cy="461665"/>
          </a:xfrm>
          <a:prstGeom prst="rect">
            <a:avLst/>
          </a:prstGeom>
        </p:spPr>
        <p:txBody>
          <a:bodyPr wrap="square">
            <a:spAutoFit/>
          </a:bodyPr>
          <a:lstStyle/>
          <a:p>
            <a:pPr lvl="0">
              <a:lnSpc>
                <a:spcPct val="120000"/>
              </a:lnSpc>
              <a:spcAft>
                <a:spcPts val="1200"/>
              </a:spcAft>
            </a:pPr>
            <a:r>
              <a:rPr lang="en-US" sz="2000" dirty="0">
                <a:latin typeface="Avenir Book" charset="0"/>
                <a:ea typeface="Avenir Book" charset="0"/>
                <a:cs typeface="Avenir Book" charset="0"/>
              </a:rPr>
              <a:t>Installation options</a:t>
            </a:r>
          </a:p>
        </p:txBody>
      </p:sp>
      <p:sp>
        <p:nvSpPr>
          <p:cNvPr id="4"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
        <p:nvSpPr>
          <p:cNvPr id="9" name="Rounded Rectangle 8"/>
          <p:cNvSpPr/>
          <p:nvPr/>
        </p:nvSpPr>
        <p:spPr>
          <a:xfrm>
            <a:off x="499143" y="2050779"/>
            <a:ext cx="1723195" cy="832167"/>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charset="0"/>
                <a:ea typeface="Avenir Book" charset="0"/>
                <a:cs typeface="Avenir Book" charset="0"/>
              </a:rPr>
              <a:t>Monolithic Distribution</a:t>
            </a:r>
          </a:p>
        </p:txBody>
      </p:sp>
      <p:sp>
        <p:nvSpPr>
          <p:cNvPr id="10" name="Rounded Rectangle 9"/>
          <p:cNvSpPr/>
          <p:nvPr/>
        </p:nvSpPr>
        <p:spPr>
          <a:xfrm>
            <a:off x="499143" y="3166964"/>
            <a:ext cx="1723195" cy="832167"/>
          </a:xfrm>
          <a:prstGeom prst="roundRect">
            <a:avLst/>
          </a:prstGeom>
          <a:solidFill>
            <a:srgbClr val="005493">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venir Book" charset="0"/>
                <a:ea typeface="Avenir Book" charset="0"/>
                <a:cs typeface="Avenir Book" charset="0"/>
              </a:rPr>
              <a:t>Anaconda Package Manager</a:t>
            </a:r>
          </a:p>
        </p:txBody>
      </p:sp>
      <p:sp>
        <p:nvSpPr>
          <p:cNvPr id="8" name="Rectangle 7"/>
          <p:cNvSpPr/>
          <p:nvPr/>
        </p:nvSpPr>
        <p:spPr>
          <a:xfrm>
            <a:off x="2361235" y="2257516"/>
            <a:ext cx="6065134" cy="369332"/>
          </a:xfrm>
          <a:prstGeom prst="rect">
            <a:avLst/>
          </a:prstGeom>
        </p:spPr>
        <p:txBody>
          <a:bodyPr wrap="square" anchor="ctr">
            <a:spAutoFit/>
          </a:bodyPr>
          <a:lstStyle/>
          <a:p>
            <a:pPr lvl="0">
              <a:spcAft>
                <a:spcPts val="2400"/>
              </a:spcAft>
            </a:pPr>
            <a:r>
              <a:rPr lang="en-US" sz="1800" dirty="0">
                <a:latin typeface="Avenir Book" charset="0"/>
                <a:ea typeface="Avenir Book" charset="0"/>
                <a:cs typeface="Avenir Book" charset="0"/>
              </a:rPr>
              <a:t>intel-distribution-for-python</a:t>
            </a:r>
          </a:p>
        </p:txBody>
      </p:sp>
      <p:sp>
        <p:nvSpPr>
          <p:cNvPr id="11" name="Rectangle 10"/>
          <p:cNvSpPr/>
          <p:nvPr/>
        </p:nvSpPr>
        <p:spPr>
          <a:xfrm>
            <a:off x="2361234" y="3388181"/>
            <a:ext cx="6065136" cy="369332"/>
          </a:xfrm>
          <a:prstGeom prst="rect">
            <a:avLst/>
          </a:prstGeom>
        </p:spPr>
        <p:txBody>
          <a:bodyPr wrap="square" anchor="ctr">
            <a:spAutoFit/>
          </a:bodyPr>
          <a:lstStyle/>
          <a:p>
            <a:r>
              <a:rPr lang="en-US" sz="1800" dirty="0">
                <a:solidFill>
                  <a:schemeClr val="bg1"/>
                </a:solidFill>
                <a:latin typeface="Avenir Book" charset="0"/>
                <a:ea typeface="Avenir Book" charset="0"/>
                <a:cs typeface="Avenir Book" charset="0"/>
              </a:rPr>
              <a:t>articles/using-intel-distribution-for-python-with-anaconda</a:t>
            </a:r>
          </a:p>
        </p:txBody>
      </p:sp>
      <p:sp>
        <p:nvSpPr>
          <p:cNvPr id="14" name="Rounded Rectangle 13"/>
          <p:cNvSpPr/>
          <p:nvPr/>
        </p:nvSpPr>
        <p:spPr>
          <a:xfrm>
            <a:off x="2222338" y="1345778"/>
            <a:ext cx="5937123" cy="596473"/>
          </a:xfrm>
          <a:prstGeom prst="roundRect">
            <a:avLst/>
          </a:prstGeom>
          <a:solidFill>
            <a:srgbClr val="C00000">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2400"/>
              </a:spcAft>
            </a:pPr>
            <a:r>
              <a:rPr lang="en-US" sz="1800" dirty="0">
                <a:latin typeface="Avenir Book" charset="0"/>
                <a:ea typeface="Avenir Book" charset="0"/>
                <a:cs typeface="Avenir Book" charset="0"/>
              </a:rPr>
              <a:t>https://</a:t>
            </a:r>
            <a:r>
              <a:rPr lang="en-US" sz="1800" dirty="0" err="1">
                <a:latin typeface="Avenir Book" charset="0"/>
                <a:ea typeface="Avenir Book" charset="0"/>
                <a:cs typeface="Avenir Book" charset="0"/>
              </a:rPr>
              <a:t>software.intel.com</a:t>
            </a:r>
            <a:r>
              <a:rPr lang="en-US" sz="1800" dirty="0">
                <a:latin typeface="Avenir Book" charset="0"/>
                <a:ea typeface="Avenir Book" charset="0"/>
                <a:cs typeface="Avenir Book" charset="0"/>
              </a:rPr>
              <a:t>/</a:t>
            </a:r>
          </a:p>
        </p:txBody>
      </p:sp>
      <p:sp>
        <p:nvSpPr>
          <p:cNvPr id="12" name="Rectangle 11"/>
          <p:cNvSpPr/>
          <p:nvPr/>
        </p:nvSpPr>
        <p:spPr>
          <a:xfrm>
            <a:off x="687941" y="4182570"/>
            <a:ext cx="7738428" cy="400110"/>
          </a:xfrm>
          <a:prstGeom prst="rect">
            <a:avLst/>
          </a:prstGeom>
        </p:spPr>
        <p:txBody>
          <a:bodyPr wrap="square">
            <a:spAutoFit/>
          </a:bodyPr>
          <a:lstStyle/>
          <a:p>
            <a:pPr lvl="0" algn="ctr"/>
            <a:r>
              <a:rPr lang="en-US" sz="2000" dirty="0" err="1">
                <a:latin typeface="Avenir Book" charset="0"/>
                <a:ea typeface="Avenir Book" charset="0"/>
                <a:cs typeface="Avenir Book" charset="0"/>
              </a:rPr>
              <a:t>Seaborn</a:t>
            </a:r>
            <a:r>
              <a:rPr lang="en-US" sz="2000" dirty="0">
                <a:latin typeface="Avenir Book" charset="0"/>
                <a:ea typeface="Avenir Book" charset="0"/>
                <a:cs typeface="Avenir Book" charset="0"/>
              </a:rPr>
              <a:t> is also required: </a:t>
            </a:r>
            <a:r>
              <a:rPr lang="en-US" sz="2000" dirty="0" err="1">
                <a:latin typeface="Courier" charset="0"/>
                <a:ea typeface="Courier" charset="0"/>
                <a:cs typeface="Courier" charset="0"/>
              </a:rPr>
              <a:t>conda</a:t>
            </a:r>
            <a:r>
              <a:rPr lang="en-US" sz="2000" dirty="0">
                <a:latin typeface="Courier" charset="0"/>
                <a:ea typeface="Courier" charset="0"/>
                <a:cs typeface="Courier" charset="0"/>
              </a:rPr>
              <a:t> install </a:t>
            </a:r>
            <a:r>
              <a:rPr lang="en-US" sz="2000" dirty="0" err="1">
                <a:latin typeface="Courier" charset="0"/>
                <a:ea typeface="Courier" charset="0"/>
                <a:cs typeface="Courier" charset="0"/>
              </a:rPr>
              <a:t>seaborn</a:t>
            </a:r>
            <a:endParaRPr lang="en-US" sz="2000" dirty="0">
              <a:latin typeface="Courier" charset="0"/>
              <a:ea typeface="Courier" charset="0"/>
              <a:cs typeface="Courier" charset="0"/>
            </a:endParaRPr>
          </a:p>
        </p:txBody>
      </p:sp>
    </p:spTree>
    <p:extLst>
      <p:ext uri="{BB962C8B-B14F-4D97-AF65-F5344CB8AC3E}">
        <p14:creationId xmlns:p14="http://schemas.microsoft.com/office/powerpoint/2010/main" val="2064662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61" y="1995116"/>
            <a:ext cx="3858895" cy="2481933"/>
          </a:xfrm>
          <a:prstGeom prst="rect">
            <a:avLst/>
          </a:prstGeom>
        </p:spPr>
      </p:pic>
      <p:sp>
        <p:nvSpPr>
          <p:cNvPr id="11" name="Rectangle 10"/>
          <p:cNvSpPr/>
          <p:nvPr/>
        </p:nvSpPr>
        <p:spPr>
          <a:xfrm>
            <a:off x="326876" y="1828800"/>
            <a:ext cx="3621291" cy="304816"/>
          </a:xfrm>
          <a:prstGeom prst="rect">
            <a:avLst/>
          </a:prstGeom>
        </p:spPr>
        <p:txBody>
          <a:bodyPr wrap="square">
            <a:spAutoFit/>
          </a:bodyPr>
          <a:lstStyle/>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describe</a:t>
            </a:r>
            <a:r>
              <a:rPr lang="en-US" dirty="0">
                <a:latin typeface="Courier" charset="0"/>
              </a:rPr>
              <a:t>())</a:t>
            </a:r>
          </a:p>
        </p:txBody>
      </p:sp>
      <p:sp>
        <p:nvSpPr>
          <p:cNvPr id="12" name="Rectangle 11"/>
          <p:cNvSpPr/>
          <p:nvPr/>
        </p:nvSpPr>
        <p:spPr>
          <a:xfrm>
            <a:off x="4098806" y="1995116"/>
            <a:ext cx="3297411" cy="307777"/>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endParaRPr lang="en-US" dirty="0">
              <a:latin typeface="Courier"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Multiple calculations can be presented in a </a:t>
            </a:r>
            <a:r>
              <a:rPr lang="en-US" sz="1600" dirty="0" err="1">
                <a:latin typeface="Avenir Book" charset="0"/>
                <a:ea typeface="Avenir Book" charset="0"/>
                <a:cs typeface="Avenir Book" charset="0"/>
              </a:rPr>
              <a:t>DataFrame</a:t>
            </a:r>
            <a:endParaRPr lang="en-US" dirty="0">
              <a:solidFill>
                <a:srgbClr val="212121"/>
              </a:solidFill>
              <a:latin typeface="Courier" charset="0"/>
              <a:ea typeface=""/>
              <a:cs typeface=""/>
            </a:endParaRPr>
          </a:p>
        </p:txBody>
      </p:sp>
      <p:sp>
        <p:nvSpPr>
          <p:cNvPr id="16" name="Rounded Rectangle 15"/>
          <p:cNvSpPr/>
          <p:nvPr/>
        </p:nvSpPr>
        <p:spPr>
          <a:xfrm>
            <a:off x="326876" y="1286528"/>
            <a:ext cx="3621291" cy="329184"/>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7" name="Rounded Rectangle 16"/>
          <p:cNvSpPr/>
          <p:nvPr/>
        </p:nvSpPr>
        <p:spPr>
          <a:xfrm>
            <a:off x="4170571" y="1286528"/>
            <a:ext cx="4424789" cy="329184"/>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4098806" y="1981207"/>
            <a:ext cx="4370450" cy="24958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32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Performing Statistical Calculations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61" y="1856216"/>
            <a:ext cx="3858895" cy="2481933"/>
          </a:xfrm>
          <a:prstGeom prst="rect">
            <a:avLst/>
          </a:prstGeom>
        </p:spPr>
      </p:pic>
      <p:sp>
        <p:nvSpPr>
          <p:cNvPr id="11" name="Rectangle 10"/>
          <p:cNvSpPr/>
          <p:nvPr/>
        </p:nvSpPr>
        <p:spPr>
          <a:xfrm>
            <a:off x="326876" y="1828800"/>
            <a:ext cx="3621291" cy="304816"/>
          </a:xfrm>
          <a:prstGeom prst="rect">
            <a:avLst/>
          </a:prstGeom>
        </p:spPr>
        <p:txBody>
          <a:bodyPr wrap="square">
            <a:spAutoFit/>
          </a:bodyPr>
          <a:lstStyle/>
          <a:p>
            <a:r>
              <a:rPr lang="en-US" b="1" dirty="0">
                <a:solidFill>
                  <a:srgbClr val="008F00"/>
                </a:solidFill>
                <a:latin typeface="Courier" charset="0"/>
              </a:rPr>
              <a:t>print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describe</a:t>
            </a:r>
            <a:r>
              <a:rPr lang="en-US" dirty="0">
                <a:latin typeface="Courier" charset="0"/>
              </a:rPr>
              <a:t>())</a:t>
            </a:r>
          </a:p>
        </p:txBody>
      </p:sp>
      <p:sp>
        <p:nvSpPr>
          <p:cNvPr id="12" name="Rectangle 11"/>
          <p:cNvSpPr/>
          <p:nvPr/>
        </p:nvSpPr>
        <p:spPr>
          <a:xfrm>
            <a:off x="4098806" y="1856216"/>
            <a:ext cx="3297411" cy="307777"/>
          </a:xfrm>
          <a:prstGeom prst="rect">
            <a:avLst/>
          </a:prstGeom>
        </p:spPr>
        <p:txBody>
          <a:bodyPr wrap="square">
            <a:spAutoFit/>
          </a:bodyPr>
          <a:lstStyle/>
          <a:p>
            <a:pPr lvl="0">
              <a:tabLst>
                <a:tab pos="449263" algn="l"/>
              </a:tabLst>
            </a:pPr>
            <a:r>
              <a:rPr lang="en-US" dirty="0">
                <a:solidFill>
                  <a:srgbClr val="212121"/>
                </a:solidFill>
                <a:latin typeface="Courier" charset="0"/>
                <a:ea typeface=""/>
                <a:cs typeface=""/>
              </a:rPr>
              <a:t>&gt;&gt;&gt;	</a:t>
            </a:r>
            <a:endParaRPr lang="en-US" dirty="0">
              <a:latin typeface="Courier"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Multiple calculations can be presented in a </a:t>
            </a:r>
            <a:r>
              <a:rPr lang="en-US" sz="1600" dirty="0" err="1">
                <a:latin typeface="Avenir Book" charset="0"/>
                <a:ea typeface="Avenir Book" charset="0"/>
                <a:cs typeface="Avenir Book" charset="0"/>
              </a:rPr>
              <a:t>DataFrame</a:t>
            </a:r>
            <a:endParaRPr lang="en-US" dirty="0">
              <a:solidFill>
                <a:srgbClr val="212121"/>
              </a:solidFill>
              <a:latin typeface="Courier" charset="0"/>
              <a:ea typeface=""/>
              <a:cs typeface=""/>
            </a:endParaRPr>
          </a:p>
        </p:txBody>
      </p:sp>
      <p:sp>
        <p:nvSpPr>
          <p:cNvPr id="16" name="Rounded Rectangle 15"/>
          <p:cNvSpPr/>
          <p:nvPr/>
        </p:nvSpPr>
        <p:spPr>
          <a:xfrm>
            <a:off x="326876" y="1286528"/>
            <a:ext cx="3621291" cy="329184"/>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7" name="Rounded Rectangle 16"/>
          <p:cNvSpPr/>
          <p:nvPr/>
        </p:nvSpPr>
        <p:spPr>
          <a:xfrm>
            <a:off x="4170571" y="1286528"/>
            <a:ext cx="4424789" cy="329184"/>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603039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53349" cy="1815882"/>
          </a:xfrm>
          <a:prstGeom prst="rect">
            <a:avLst/>
          </a:prstGeom>
        </p:spPr>
        <p:txBody>
          <a:bodyPr wrap="square">
            <a:spAutoFit/>
          </a:bodyPr>
          <a:lstStyle/>
          <a:p>
            <a:r>
              <a:rPr lang="mr-IN" i="1" dirty="0">
                <a:solidFill>
                  <a:srgbClr val="4F9192"/>
                </a:solidFill>
                <a:latin typeface="Courier" charset="0"/>
              </a:rPr>
              <a:t># </a:t>
            </a:r>
            <a:r>
              <a:rPr lang="en-US" i="1" dirty="0">
                <a:solidFill>
                  <a:srgbClr val="4F9192"/>
                </a:solidFill>
                <a:latin typeface="Courier" charset="0"/>
              </a:rPr>
              <a:t>Sample 5 rows without replacement</a:t>
            </a:r>
            <a:endParaRPr lang="is-IS" dirty="0">
              <a:latin typeface="Courier" charset="0"/>
            </a:endParaRPr>
          </a:p>
          <a:p>
            <a:r>
              <a:rPr lang="is-IS" dirty="0">
                <a:latin typeface="Courier" charset="0"/>
              </a:rPr>
              <a:t>sample </a:t>
            </a:r>
            <a:r>
              <a:rPr lang="is-IS" dirty="0">
                <a:solidFill>
                  <a:srgbClr val="797979"/>
                </a:solidFill>
                <a:latin typeface="Courier" charset="0"/>
              </a:rPr>
              <a:t>=</a:t>
            </a:r>
            <a:r>
              <a:rPr lang="is-IS" dirty="0">
                <a:latin typeface="Courier" charset="0"/>
              </a:rPr>
              <a:t> (data</a:t>
            </a:r>
          </a:p>
          <a:p>
            <a:r>
              <a:rPr lang="is-IS" dirty="0">
                <a:latin typeface="Courier" charset="0"/>
              </a:rPr>
              <a:t>          </a:t>
            </a:r>
            <a:r>
              <a:rPr lang="is-IS" dirty="0">
                <a:solidFill>
                  <a:srgbClr val="797979"/>
                </a:solidFill>
                <a:latin typeface="Courier" charset="0"/>
              </a:rPr>
              <a:t>.</a:t>
            </a:r>
            <a:r>
              <a:rPr lang="is-IS" dirty="0">
                <a:latin typeface="Courier" charset="0"/>
              </a:rPr>
              <a:t>sample(n</a:t>
            </a:r>
            <a:r>
              <a:rPr lang="is-IS" dirty="0">
                <a:solidFill>
                  <a:srgbClr val="797979"/>
                </a:solidFill>
                <a:latin typeface="Courier" charset="0"/>
              </a:rPr>
              <a:t>=5</a:t>
            </a:r>
            <a:r>
              <a:rPr lang="is-IS" dirty="0">
                <a:latin typeface="Courier" charset="0"/>
              </a:rPr>
              <a:t>, </a:t>
            </a:r>
          </a:p>
          <a:p>
            <a:r>
              <a:rPr lang="is-IS" dirty="0">
                <a:latin typeface="Courier" charset="0"/>
              </a:rPr>
              <a:t>                  replace</a:t>
            </a:r>
            <a:r>
              <a:rPr lang="is-IS" dirty="0">
                <a:solidFill>
                  <a:srgbClr val="797979"/>
                </a:solidFill>
                <a:latin typeface="Courier" charset="0"/>
              </a:rPr>
              <a:t>=</a:t>
            </a:r>
            <a:r>
              <a:rPr lang="is-IS" dirty="0">
                <a:solidFill>
                  <a:srgbClr val="008F00"/>
                </a:solidFill>
                <a:latin typeface="Courier" charset="0"/>
              </a:rPr>
              <a:t>False</a:t>
            </a:r>
            <a:r>
              <a:rPr lang="is-IS" dirty="0">
                <a:latin typeface="Courier" charset="0"/>
              </a:rPr>
              <a:t>, </a:t>
            </a:r>
          </a:p>
          <a:p>
            <a:r>
              <a:rPr lang="is-IS" dirty="0">
                <a:latin typeface="Courier" charset="0"/>
              </a:rPr>
              <a:t>                  random_state</a:t>
            </a:r>
            <a:r>
              <a:rPr lang="is-IS" dirty="0">
                <a:solidFill>
                  <a:srgbClr val="797979"/>
                </a:solidFill>
                <a:latin typeface="Courier" charset="0"/>
              </a:rPr>
              <a:t>=42</a:t>
            </a:r>
            <a:r>
              <a:rPr lang="is-IS" dirty="0">
                <a:latin typeface="Courier" charset="0"/>
              </a:rPr>
              <a:t>))</a:t>
            </a:r>
          </a:p>
          <a:p>
            <a:br>
              <a:rPr lang="is-IS" dirty="0">
                <a:latin typeface="Courier" charset="0"/>
              </a:rPr>
            </a:br>
            <a:endParaRPr lang="is-IS" dirty="0">
              <a:latin typeface="Courier" charset="0"/>
            </a:endParaRPr>
          </a:p>
          <a:p>
            <a:r>
              <a:rPr lang="en-US" b="1" dirty="0">
                <a:solidFill>
                  <a:srgbClr val="008F00"/>
                </a:solidFill>
                <a:latin typeface="Courier" charset="0"/>
              </a:rPr>
              <a:t>print</a:t>
            </a:r>
            <a:r>
              <a:rPr lang="en-US" dirty="0">
                <a:latin typeface="Courier" charset="0"/>
              </a:rPr>
              <a:t>(</a:t>
            </a:r>
            <a:r>
              <a:rPr lang="is-IS" dirty="0">
                <a:latin typeface="Courier" charset="0"/>
              </a:rPr>
              <a:t>sample</a:t>
            </a:r>
            <a:r>
              <a:rPr lang="is-IS" dirty="0">
                <a:solidFill>
                  <a:srgbClr val="797979"/>
                </a:solidFill>
                <a:latin typeface="Courier" charset="0"/>
              </a:rPr>
              <a:t>.</a:t>
            </a:r>
            <a:r>
              <a:rPr lang="is-IS" dirty="0">
                <a:latin typeface="Courier" charset="0"/>
              </a:rPr>
              <a:t>iloc[:,</a:t>
            </a:r>
            <a:r>
              <a:rPr lang="is-IS" dirty="0">
                <a:solidFill>
                  <a:srgbClr val="797979"/>
                </a:solidFill>
                <a:latin typeface="Courier" charset="0"/>
              </a:rPr>
              <a:t>-3</a:t>
            </a:r>
            <a:r>
              <a:rPr lang="is-IS" dirty="0">
                <a:latin typeface="Courier" charset="0"/>
              </a:rPr>
              <a:t>:])</a:t>
            </a:r>
            <a:endParaRPr lang="is-IS" dirty="0">
              <a:effectLst/>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randomly sampled from</a:t>
            </a:r>
            <a:endParaRPr lang="en-US" dirty="0">
              <a:solidFill>
                <a:srgbClr val="212121"/>
              </a:solidFill>
              <a:latin typeface="Courier" charset="0"/>
              <a:ea typeface=""/>
              <a:cs typeface=""/>
            </a:endParaRPr>
          </a:p>
        </p:txBody>
      </p:sp>
      <p:sp>
        <p:nvSpPr>
          <p:cNvPr id="10"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Sampling from </a:t>
            </a:r>
            <a:r>
              <a:rPr lang="en-US" dirty="0" err="1">
                <a:latin typeface="Avenir Book" charset="0"/>
                <a:ea typeface="Avenir Book" charset="0"/>
                <a:cs typeface="Avenir Book" charset="0"/>
              </a:rPr>
              <a:t>DataFrames</a:t>
            </a:r>
            <a:endParaRPr lang="en-US" dirty="0">
              <a:latin typeface="Avenir Book" charset="0"/>
              <a:ea typeface="Avenir Book" charset="0"/>
              <a:cs typeface="Avenir Book"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590" y="1982799"/>
            <a:ext cx="3348589" cy="1983559"/>
          </a:xfrm>
          <a:prstGeom prst="rect">
            <a:avLst/>
          </a:prstGeom>
        </p:spPr>
      </p:pic>
      <p:sp>
        <p:nvSpPr>
          <p:cNvPr id="17" name="Rectangle 16"/>
          <p:cNvSpPr/>
          <p:nvPr/>
        </p:nvSpPr>
        <p:spPr>
          <a:xfrm>
            <a:off x="5021204" y="1740869"/>
            <a:ext cx="3833931" cy="24958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93793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53349" cy="1815882"/>
          </a:xfrm>
          <a:prstGeom prst="rect">
            <a:avLst/>
          </a:prstGeom>
        </p:spPr>
        <p:txBody>
          <a:bodyPr wrap="square">
            <a:spAutoFit/>
          </a:bodyPr>
          <a:lstStyle/>
          <a:p>
            <a:r>
              <a:rPr lang="mr-IN" i="1" dirty="0">
                <a:solidFill>
                  <a:srgbClr val="4F9192"/>
                </a:solidFill>
                <a:latin typeface="Courier" charset="0"/>
              </a:rPr>
              <a:t># </a:t>
            </a:r>
            <a:r>
              <a:rPr lang="en-US" i="1" dirty="0">
                <a:solidFill>
                  <a:srgbClr val="4F9192"/>
                </a:solidFill>
                <a:latin typeface="Courier" charset="0"/>
              </a:rPr>
              <a:t>Sample 5 rows without replacement</a:t>
            </a:r>
            <a:endParaRPr lang="is-IS" dirty="0">
              <a:latin typeface="Courier" charset="0"/>
            </a:endParaRPr>
          </a:p>
          <a:p>
            <a:r>
              <a:rPr lang="is-IS" dirty="0">
                <a:latin typeface="Courier" charset="0"/>
              </a:rPr>
              <a:t>sample </a:t>
            </a:r>
            <a:r>
              <a:rPr lang="is-IS" dirty="0">
                <a:solidFill>
                  <a:srgbClr val="797979"/>
                </a:solidFill>
                <a:latin typeface="Courier" charset="0"/>
              </a:rPr>
              <a:t>=</a:t>
            </a:r>
            <a:r>
              <a:rPr lang="is-IS" dirty="0">
                <a:latin typeface="Courier" charset="0"/>
              </a:rPr>
              <a:t> (data</a:t>
            </a:r>
          </a:p>
          <a:p>
            <a:r>
              <a:rPr lang="is-IS" dirty="0">
                <a:latin typeface="Courier" charset="0"/>
              </a:rPr>
              <a:t>          </a:t>
            </a:r>
            <a:r>
              <a:rPr lang="is-IS" dirty="0">
                <a:solidFill>
                  <a:srgbClr val="797979"/>
                </a:solidFill>
                <a:latin typeface="Courier" charset="0"/>
              </a:rPr>
              <a:t>.</a:t>
            </a:r>
            <a:r>
              <a:rPr lang="is-IS" dirty="0">
                <a:latin typeface="Courier" charset="0"/>
              </a:rPr>
              <a:t>sample(n</a:t>
            </a:r>
            <a:r>
              <a:rPr lang="is-IS" dirty="0">
                <a:solidFill>
                  <a:srgbClr val="797979"/>
                </a:solidFill>
                <a:latin typeface="Courier" charset="0"/>
              </a:rPr>
              <a:t>=5</a:t>
            </a:r>
            <a:r>
              <a:rPr lang="is-IS" dirty="0">
                <a:latin typeface="Courier" charset="0"/>
              </a:rPr>
              <a:t>, </a:t>
            </a:r>
          </a:p>
          <a:p>
            <a:r>
              <a:rPr lang="is-IS" dirty="0">
                <a:latin typeface="Courier" charset="0"/>
              </a:rPr>
              <a:t>                  replace</a:t>
            </a:r>
            <a:r>
              <a:rPr lang="is-IS" dirty="0">
                <a:solidFill>
                  <a:srgbClr val="797979"/>
                </a:solidFill>
                <a:latin typeface="Courier" charset="0"/>
              </a:rPr>
              <a:t>=</a:t>
            </a:r>
            <a:r>
              <a:rPr lang="is-IS" dirty="0">
                <a:solidFill>
                  <a:srgbClr val="008F00"/>
                </a:solidFill>
                <a:latin typeface="Courier" charset="0"/>
              </a:rPr>
              <a:t>False</a:t>
            </a:r>
            <a:r>
              <a:rPr lang="is-IS" dirty="0">
                <a:latin typeface="Courier" charset="0"/>
              </a:rPr>
              <a:t>, </a:t>
            </a:r>
          </a:p>
          <a:p>
            <a:r>
              <a:rPr lang="is-IS" dirty="0">
                <a:latin typeface="Courier" charset="0"/>
              </a:rPr>
              <a:t>                  random_state</a:t>
            </a:r>
            <a:r>
              <a:rPr lang="is-IS" dirty="0">
                <a:solidFill>
                  <a:srgbClr val="797979"/>
                </a:solidFill>
                <a:latin typeface="Courier" charset="0"/>
              </a:rPr>
              <a:t>=42</a:t>
            </a:r>
            <a:r>
              <a:rPr lang="is-IS" dirty="0">
                <a:latin typeface="Courier" charset="0"/>
              </a:rPr>
              <a:t>))</a:t>
            </a:r>
          </a:p>
          <a:p>
            <a:br>
              <a:rPr lang="is-IS" dirty="0">
                <a:latin typeface="Courier" charset="0"/>
              </a:rPr>
            </a:br>
            <a:endParaRPr lang="is-IS" dirty="0">
              <a:latin typeface="Courier" charset="0"/>
            </a:endParaRPr>
          </a:p>
          <a:p>
            <a:r>
              <a:rPr lang="en-US" b="1" dirty="0">
                <a:solidFill>
                  <a:srgbClr val="008F00"/>
                </a:solidFill>
                <a:latin typeface="Courier" charset="0"/>
              </a:rPr>
              <a:t>print</a:t>
            </a:r>
            <a:r>
              <a:rPr lang="en-US" dirty="0">
                <a:latin typeface="Courier" charset="0"/>
              </a:rPr>
              <a:t>(</a:t>
            </a:r>
            <a:r>
              <a:rPr lang="is-IS" dirty="0">
                <a:latin typeface="Courier" charset="0"/>
              </a:rPr>
              <a:t>sample</a:t>
            </a:r>
            <a:r>
              <a:rPr lang="is-IS" dirty="0">
                <a:solidFill>
                  <a:srgbClr val="797979"/>
                </a:solidFill>
                <a:latin typeface="Courier" charset="0"/>
              </a:rPr>
              <a:t>.</a:t>
            </a:r>
            <a:r>
              <a:rPr lang="is-IS" dirty="0">
                <a:latin typeface="Courier" charset="0"/>
              </a:rPr>
              <a:t>iloc[:,</a:t>
            </a:r>
            <a:r>
              <a:rPr lang="is-IS" dirty="0">
                <a:solidFill>
                  <a:srgbClr val="797979"/>
                </a:solidFill>
                <a:latin typeface="Courier" charset="0"/>
              </a:rPr>
              <a:t>-3</a:t>
            </a:r>
            <a:r>
              <a:rPr lang="is-IS" dirty="0">
                <a:latin typeface="Courier" charset="0"/>
              </a:rPr>
              <a:t>:])</a:t>
            </a:r>
            <a:endParaRPr lang="is-IS" dirty="0">
              <a:effectLst/>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dirty="0" err="1">
                <a:latin typeface="Avenir Book" charset="0"/>
                <a:ea typeface="Avenir Book" charset="0"/>
                <a:cs typeface="Avenir Book" charset="0"/>
              </a:rPr>
              <a:t>DataFrames</a:t>
            </a:r>
            <a:r>
              <a:rPr lang="en-US" sz="1600" dirty="0">
                <a:latin typeface="Avenir Book" charset="0"/>
                <a:ea typeface="Avenir Book" charset="0"/>
                <a:cs typeface="Avenir Book" charset="0"/>
              </a:rPr>
              <a:t> can be randomly sampled from</a:t>
            </a:r>
            <a:endParaRPr lang="en-US" dirty="0">
              <a:solidFill>
                <a:srgbClr val="212121"/>
              </a:solidFill>
              <a:latin typeface="Courier" charset="0"/>
              <a:ea typeface=""/>
              <a:cs typeface=""/>
            </a:endParaRPr>
          </a:p>
        </p:txBody>
      </p:sp>
      <p:sp>
        <p:nvSpPr>
          <p:cNvPr id="10"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Sampling from </a:t>
            </a:r>
            <a:r>
              <a:rPr lang="en-US" dirty="0" err="1">
                <a:latin typeface="Avenir Book" charset="0"/>
                <a:ea typeface="Avenir Book" charset="0"/>
                <a:cs typeface="Avenir Book" charset="0"/>
              </a:rPr>
              <a:t>DataFrames</a:t>
            </a:r>
            <a:endParaRPr lang="en-US" dirty="0">
              <a:latin typeface="Avenir Book" charset="0"/>
              <a:ea typeface="Avenir Book" charset="0"/>
              <a:cs typeface="Avenir Book"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590" y="1982799"/>
            <a:ext cx="3348589" cy="1983559"/>
          </a:xfrm>
          <a:prstGeom prst="rect">
            <a:avLst/>
          </a:prstGeom>
        </p:spPr>
      </p:pic>
    </p:spTree>
    <p:extLst>
      <p:ext uri="{BB962C8B-B14F-4D97-AF65-F5344CB8AC3E}">
        <p14:creationId xmlns:p14="http://schemas.microsoft.com/office/powerpoint/2010/main" val="1461022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2" name="Rectangle 11"/>
          <p:cNvSpPr/>
          <p:nvPr/>
        </p:nvSpPr>
        <p:spPr>
          <a:xfrm>
            <a:off x="326876" y="1825839"/>
            <a:ext cx="4553349" cy="1815882"/>
          </a:xfrm>
          <a:prstGeom prst="rect">
            <a:avLst/>
          </a:prstGeom>
        </p:spPr>
        <p:txBody>
          <a:bodyPr wrap="square">
            <a:spAutoFit/>
          </a:bodyPr>
          <a:lstStyle/>
          <a:p>
            <a:r>
              <a:rPr lang="mr-IN" i="1" dirty="0">
                <a:solidFill>
                  <a:srgbClr val="4F9192"/>
                </a:solidFill>
                <a:latin typeface="Courier" charset="0"/>
              </a:rPr>
              <a:t># </a:t>
            </a:r>
            <a:r>
              <a:rPr lang="en-US" i="1" dirty="0">
                <a:solidFill>
                  <a:srgbClr val="4F9192"/>
                </a:solidFill>
                <a:latin typeface="Courier" charset="0"/>
              </a:rPr>
              <a:t>Sample 5 rows without replacement</a:t>
            </a:r>
            <a:endParaRPr lang="is-IS" dirty="0">
              <a:latin typeface="Courier" charset="0"/>
            </a:endParaRPr>
          </a:p>
          <a:p>
            <a:r>
              <a:rPr lang="is-IS" dirty="0">
                <a:latin typeface="Courier" charset="0"/>
              </a:rPr>
              <a:t>sample </a:t>
            </a:r>
            <a:r>
              <a:rPr lang="is-IS" dirty="0">
                <a:solidFill>
                  <a:srgbClr val="797979"/>
                </a:solidFill>
                <a:latin typeface="Courier" charset="0"/>
              </a:rPr>
              <a:t>=</a:t>
            </a:r>
            <a:r>
              <a:rPr lang="is-IS" dirty="0">
                <a:latin typeface="Courier" charset="0"/>
              </a:rPr>
              <a:t> (data</a:t>
            </a:r>
          </a:p>
          <a:p>
            <a:r>
              <a:rPr lang="is-IS" dirty="0">
                <a:latin typeface="Courier" charset="0"/>
              </a:rPr>
              <a:t>          </a:t>
            </a:r>
            <a:r>
              <a:rPr lang="is-IS" dirty="0">
                <a:solidFill>
                  <a:srgbClr val="797979"/>
                </a:solidFill>
                <a:latin typeface="Courier" charset="0"/>
              </a:rPr>
              <a:t>.</a:t>
            </a:r>
            <a:r>
              <a:rPr lang="is-IS" dirty="0">
                <a:latin typeface="Courier" charset="0"/>
              </a:rPr>
              <a:t>sample(n</a:t>
            </a:r>
            <a:r>
              <a:rPr lang="is-IS" dirty="0">
                <a:solidFill>
                  <a:srgbClr val="797979"/>
                </a:solidFill>
                <a:latin typeface="Courier" charset="0"/>
              </a:rPr>
              <a:t>=5</a:t>
            </a:r>
            <a:r>
              <a:rPr lang="is-IS" dirty="0">
                <a:latin typeface="Courier" charset="0"/>
              </a:rPr>
              <a:t>, </a:t>
            </a:r>
          </a:p>
          <a:p>
            <a:r>
              <a:rPr lang="is-IS" dirty="0">
                <a:latin typeface="Courier" charset="0"/>
              </a:rPr>
              <a:t>                  replace</a:t>
            </a:r>
            <a:r>
              <a:rPr lang="is-IS" dirty="0">
                <a:solidFill>
                  <a:srgbClr val="797979"/>
                </a:solidFill>
                <a:latin typeface="Courier" charset="0"/>
              </a:rPr>
              <a:t>=</a:t>
            </a:r>
            <a:r>
              <a:rPr lang="is-IS" dirty="0">
                <a:solidFill>
                  <a:srgbClr val="008F00"/>
                </a:solidFill>
                <a:latin typeface="Courier" charset="0"/>
              </a:rPr>
              <a:t>False</a:t>
            </a:r>
            <a:r>
              <a:rPr lang="is-IS" dirty="0">
                <a:latin typeface="Courier" charset="0"/>
              </a:rPr>
              <a:t>, </a:t>
            </a:r>
          </a:p>
          <a:p>
            <a:r>
              <a:rPr lang="is-IS" dirty="0">
                <a:latin typeface="Courier" charset="0"/>
              </a:rPr>
              <a:t>                  random_state</a:t>
            </a:r>
            <a:r>
              <a:rPr lang="is-IS" dirty="0">
                <a:solidFill>
                  <a:srgbClr val="797979"/>
                </a:solidFill>
                <a:latin typeface="Courier" charset="0"/>
              </a:rPr>
              <a:t>=42</a:t>
            </a:r>
            <a:r>
              <a:rPr lang="is-IS" dirty="0">
                <a:latin typeface="Courier" charset="0"/>
              </a:rPr>
              <a:t>))</a:t>
            </a:r>
          </a:p>
          <a:p>
            <a:br>
              <a:rPr lang="is-IS" dirty="0">
                <a:latin typeface="Courier" charset="0"/>
              </a:rPr>
            </a:br>
            <a:endParaRPr lang="is-IS" dirty="0">
              <a:latin typeface="Courier" charset="0"/>
            </a:endParaRPr>
          </a:p>
          <a:p>
            <a:r>
              <a:rPr lang="en-US" b="1" dirty="0">
                <a:solidFill>
                  <a:srgbClr val="008F00"/>
                </a:solidFill>
                <a:latin typeface="Courier" charset="0"/>
              </a:rPr>
              <a:t>print</a:t>
            </a:r>
            <a:r>
              <a:rPr lang="en-US" dirty="0">
                <a:latin typeface="Courier" charset="0"/>
              </a:rPr>
              <a:t>(</a:t>
            </a:r>
            <a:r>
              <a:rPr lang="is-IS" dirty="0">
                <a:latin typeface="Courier" charset="0"/>
              </a:rPr>
              <a:t>sample</a:t>
            </a:r>
            <a:r>
              <a:rPr lang="is-IS" dirty="0">
                <a:solidFill>
                  <a:srgbClr val="797979"/>
                </a:solidFill>
                <a:latin typeface="Courier" charset="0"/>
              </a:rPr>
              <a:t>.</a:t>
            </a:r>
            <a:r>
              <a:rPr lang="is-IS" dirty="0">
                <a:latin typeface="Courier" charset="0"/>
              </a:rPr>
              <a:t>iloc[:,</a:t>
            </a:r>
            <a:r>
              <a:rPr lang="is-IS" dirty="0">
                <a:solidFill>
                  <a:srgbClr val="797979"/>
                </a:solidFill>
                <a:latin typeface="Courier" charset="0"/>
              </a:rPr>
              <a:t>-3</a:t>
            </a:r>
            <a:r>
              <a:rPr lang="is-IS" dirty="0">
                <a:latin typeface="Courier" charset="0"/>
              </a:rPr>
              <a:t>:])</a:t>
            </a:r>
            <a:endParaRPr lang="is-IS" dirty="0">
              <a:effectLst/>
              <a:latin typeface="Courier" charset="0"/>
            </a:endParaRPr>
          </a:p>
        </p:txBody>
      </p:sp>
      <p:sp>
        <p:nvSpPr>
          <p:cNvPr id="13" name="Rectangle 12"/>
          <p:cNvSpPr/>
          <p:nvPr/>
        </p:nvSpPr>
        <p:spPr>
          <a:xfrm>
            <a:off x="5021206" y="1995116"/>
            <a:ext cx="3297411" cy="307777"/>
          </a:xfrm>
          <a:prstGeom prst="rect">
            <a:avLst/>
          </a:prstGeom>
        </p:spPr>
        <p:txBody>
          <a:bodyPr wrap="square">
            <a:spAutoFit/>
          </a:bodyPr>
          <a:lstStyle/>
          <a:p>
            <a:pPr>
              <a:tabLst>
                <a:tab pos="457200" algn="l"/>
              </a:tabLst>
            </a:pPr>
            <a:r>
              <a:rPr lang="en-US" dirty="0">
                <a:latin typeface="Courier" charset="0"/>
              </a:rPr>
              <a:t>&gt;&gt;&gt;	</a:t>
            </a:r>
            <a:endParaRPr lang="en-US" sz="1600" dirty="0">
              <a:latin typeface="Avenir Book" charset="0"/>
              <a:ea typeface="Avenir Book" charset="0"/>
              <a:cs typeface="Avenir Book" charset="0"/>
            </a:endParaRPr>
          </a:p>
        </p:txBody>
      </p:sp>
      <p:sp>
        <p:nvSpPr>
          <p:cNvPr id="14" name="Rounded Rectangle 13"/>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15" name="Rectangle 14"/>
          <p:cNvSpPr/>
          <p:nvPr/>
        </p:nvSpPr>
        <p:spPr>
          <a:xfrm>
            <a:off x="336708" y="784007"/>
            <a:ext cx="6840648" cy="338554"/>
          </a:xfrm>
          <a:prstGeom prst="rect">
            <a:avLst/>
          </a:prstGeom>
        </p:spPr>
        <p:txBody>
          <a:bodyPr wrap="square">
            <a:spAutoFit/>
          </a:bodyPr>
          <a:lstStyle/>
          <a:p>
            <a:pPr>
              <a:spcAft>
                <a:spcPts val="600"/>
              </a:spcAft>
            </a:pPr>
            <a:r>
              <a:rPr lang="en-US" sz="1600">
                <a:latin typeface="Avenir Book" charset="0"/>
                <a:ea typeface="Avenir Book" charset="0"/>
                <a:cs typeface="Avenir Book" charset="0"/>
              </a:rPr>
              <a:t>DataFrames</a:t>
            </a:r>
            <a:r>
              <a:rPr lang="en-US" sz="1600" dirty="0">
                <a:latin typeface="Avenir Book" charset="0"/>
                <a:ea typeface="Avenir Book" charset="0"/>
                <a:cs typeface="Avenir Book" charset="0"/>
              </a:rPr>
              <a:t> can be randomly sampled from</a:t>
            </a:r>
            <a:endParaRPr lang="en-US" dirty="0">
              <a:solidFill>
                <a:srgbClr val="212121"/>
              </a:solidFill>
              <a:latin typeface="Courier" charset="0"/>
              <a:ea typeface=""/>
              <a:cs typeface=""/>
            </a:endParaRPr>
          </a:p>
        </p:txBody>
      </p:sp>
      <p:sp>
        <p:nvSpPr>
          <p:cNvPr id="10"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Sampling from </a:t>
            </a:r>
            <a:r>
              <a:rPr lang="en-US" dirty="0" err="1">
                <a:latin typeface="Avenir Book" charset="0"/>
                <a:ea typeface="Avenir Book" charset="0"/>
                <a:cs typeface="Avenir Book" charset="0"/>
              </a:rPr>
              <a:t>DataFrames</a:t>
            </a:r>
            <a:endParaRPr lang="en-US" dirty="0">
              <a:latin typeface="Avenir Book" charset="0"/>
              <a:ea typeface="Avenir Book" charset="0"/>
              <a:cs typeface="Avenir Book"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590" y="1982799"/>
            <a:ext cx="3348589" cy="1983559"/>
          </a:xfrm>
          <a:prstGeom prst="rect">
            <a:avLst/>
          </a:prstGeom>
        </p:spPr>
      </p:pic>
      <p:sp>
        <p:nvSpPr>
          <p:cNvPr id="17" name="Rectangle 16"/>
          <p:cNvSpPr/>
          <p:nvPr/>
        </p:nvSpPr>
        <p:spPr>
          <a:xfrm>
            <a:off x="1196942" y="4409818"/>
            <a:ext cx="6840648" cy="338554"/>
          </a:xfrm>
          <a:prstGeom prst="rect">
            <a:avLst/>
          </a:prstGeom>
        </p:spPr>
        <p:txBody>
          <a:bodyPr wrap="square">
            <a:spAutoFit/>
          </a:bodyPr>
          <a:lstStyle/>
          <a:p>
            <a:pPr algn="ctr">
              <a:spcAft>
                <a:spcPts val="600"/>
              </a:spcAft>
            </a:pPr>
            <a:r>
              <a:rPr lang="en-US" sz="1600" dirty="0" err="1">
                <a:latin typeface="Avenir Book" charset="0"/>
                <a:ea typeface="Avenir Book" charset="0"/>
                <a:cs typeface="Avenir Book" charset="0"/>
              </a:rPr>
              <a:t>SciPy</a:t>
            </a:r>
            <a:r>
              <a:rPr lang="en-US" sz="1600" dirty="0">
                <a:latin typeface="Avenir Book" charset="0"/>
                <a:ea typeface="Avenir Book" charset="0"/>
                <a:cs typeface="Avenir Book" charset="0"/>
              </a:rPr>
              <a:t> and </a:t>
            </a:r>
            <a:r>
              <a:rPr lang="en-US" sz="1600" dirty="0" err="1">
                <a:latin typeface="Avenir Book" charset="0"/>
                <a:ea typeface="Avenir Book" charset="0"/>
                <a:cs typeface="Avenir Book" charset="0"/>
              </a:rPr>
              <a:t>NumPy</a:t>
            </a:r>
            <a:r>
              <a:rPr lang="en-US" sz="1600" dirty="0">
                <a:latin typeface="Avenir Book" charset="0"/>
                <a:ea typeface="Avenir Book" charset="0"/>
                <a:cs typeface="Avenir Book" charset="0"/>
              </a:rPr>
              <a:t> also contain a variety of statistical functions.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8124889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Visualization Libraries</a:t>
            </a:r>
          </a:p>
        </p:txBody>
      </p:sp>
      <p:sp>
        <p:nvSpPr>
          <p:cNvPr id="9" name="Rectangle 8"/>
          <p:cNvSpPr/>
          <p:nvPr/>
        </p:nvSpPr>
        <p:spPr>
          <a:xfrm>
            <a:off x="845557" y="877309"/>
            <a:ext cx="7163832" cy="3139321"/>
          </a:xfrm>
          <a:prstGeom prst="rect">
            <a:avLst/>
          </a:prstGeom>
        </p:spPr>
        <p:txBody>
          <a:bodyPr wrap="square">
            <a:spAutoFit/>
          </a:bodyPr>
          <a:lstStyle/>
          <a:p>
            <a:pPr lvl="0">
              <a:lnSpc>
                <a:spcPct val="150000"/>
              </a:lnSpc>
            </a:pPr>
            <a:r>
              <a:rPr lang="en-US" sz="2200" dirty="0">
                <a:latin typeface="Avenir Book" charset="0"/>
                <a:ea typeface="Avenir Book" charset="0"/>
                <a:cs typeface="Avenir Book" charset="0"/>
              </a:rPr>
              <a:t>Visualizations can be created in multiple ways:</a:t>
            </a:r>
          </a:p>
          <a:p>
            <a:pPr marL="457200" lvl="0" indent="-457200">
              <a:lnSpc>
                <a:spcPct val="150000"/>
              </a:lnSpc>
              <a:buFont typeface="Arial" charset="0"/>
              <a:buChar char="•"/>
            </a:pPr>
            <a:r>
              <a:rPr lang="en-US" sz="2200" dirty="0" err="1">
                <a:latin typeface="Avenir Book" charset="0"/>
                <a:ea typeface="Avenir Book" charset="0"/>
                <a:cs typeface="Avenir Book" charset="0"/>
              </a:rPr>
              <a:t>Matplotlib</a:t>
            </a:r>
            <a:endParaRPr lang="en-US" sz="2200" dirty="0">
              <a:latin typeface="Avenir Book" charset="0"/>
              <a:ea typeface="Avenir Book" charset="0"/>
              <a:cs typeface="Avenir Book" charset="0"/>
            </a:endParaRPr>
          </a:p>
          <a:p>
            <a:pPr marL="457200" lvl="0" indent="-457200">
              <a:lnSpc>
                <a:spcPct val="150000"/>
              </a:lnSpc>
              <a:buFont typeface="Arial" charset="0"/>
              <a:buChar char="•"/>
            </a:pPr>
            <a:r>
              <a:rPr lang="en-US" sz="2200" dirty="0">
                <a:latin typeface="Avenir Book" charset="0"/>
                <a:ea typeface="Avenir Book" charset="0"/>
                <a:cs typeface="Avenir Book" charset="0"/>
              </a:rPr>
              <a:t>Pandas (via </a:t>
            </a:r>
            <a:r>
              <a:rPr lang="en-US" sz="2200" dirty="0" err="1">
                <a:latin typeface="Avenir Book" charset="0"/>
                <a:ea typeface="Avenir Book" charset="0"/>
                <a:cs typeface="Avenir Book" charset="0"/>
              </a:rPr>
              <a:t>Matplotlib</a:t>
            </a:r>
            <a:r>
              <a:rPr lang="en-US" sz="2200" dirty="0">
                <a:latin typeface="Avenir Book" charset="0"/>
                <a:ea typeface="Avenir Book" charset="0"/>
                <a:cs typeface="Avenir Book" charset="0"/>
              </a:rPr>
              <a:t>)</a:t>
            </a:r>
          </a:p>
          <a:p>
            <a:pPr marL="457200" lvl="0" indent="-457200">
              <a:lnSpc>
                <a:spcPct val="150000"/>
              </a:lnSpc>
              <a:buFont typeface="Arial" charset="0"/>
              <a:buChar char="•"/>
            </a:pPr>
            <a:r>
              <a:rPr lang="en-US" sz="2200" dirty="0" err="1">
                <a:latin typeface="Avenir Book" charset="0"/>
                <a:ea typeface="Avenir Book" charset="0"/>
                <a:cs typeface="Avenir Book" charset="0"/>
              </a:rPr>
              <a:t>Seaborn</a:t>
            </a:r>
            <a:endParaRPr lang="en-US" sz="2200" dirty="0">
              <a:latin typeface="Avenir Book" charset="0"/>
              <a:ea typeface="Avenir Book" charset="0"/>
              <a:cs typeface="Avenir Book" charset="0"/>
            </a:endParaRPr>
          </a:p>
          <a:p>
            <a:pPr marL="914400" lvl="1" indent="-457200">
              <a:lnSpc>
                <a:spcPct val="150000"/>
              </a:lnSpc>
              <a:buFont typeface="Arial" charset="0"/>
              <a:buChar char="•"/>
            </a:pPr>
            <a:r>
              <a:rPr lang="en-US" sz="2200" dirty="0">
                <a:latin typeface="Avenir Book" charset="0"/>
                <a:ea typeface="Avenir Book" charset="0"/>
                <a:cs typeface="Avenir Book" charset="0"/>
              </a:rPr>
              <a:t>Statistically-focused plotting methods</a:t>
            </a:r>
          </a:p>
          <a:p>
            <a:pPr marL="914400" lvl="1" indent="-457200">
              <a:lnSpc>
                <a:spcPct val="150000"/>
              </a:lnSpc>
              <a:buFont typeface="Arial" charset="0"/>
              <a:buChar char="•"/>
            </a:pPr>
            <a:r>
              <a:rPr lang="en-US" sz="2200" dirty="0">
                <a:latin typeface="Avenir Book" charset="0"/>
                <a:ea typeface="Avenir Book" charset="0"/>
                <a:cs typeface="Avenir Book" charset="0"/>
              </a:rPr>
              <a:t>Global preferences incorporated by </a:t>
            </a:r>
            <a:r>
              <a:rPr lang="en-US" sz="2200" dirty="0" err="1">
                <a:latin typeface="Avenir Book" charset="0"/>
                <a:ea typeface="Avenir Book" charset="0"/>
                <a:cs typeface="Avenir Book" charset="0"/>
              </a:rPr>
              <a:t>Matplotlib</a:t>
            </a:r>
            <a:endParaRPr lang="en-US" sz="2200" dirty="0">
              <a:latin typeface="Avenir Book" charset="0"/>
              <a:ea typeface="Avenir Book" charset="0"/>
              <a:cs typeface="Avenir Book" charset="0"/>
            </a:endParaRPr>
          </a:p>
        </p:txBody>
      </p:sp>
    </p:spTree>
    <p:extLst>
      <p:ext uri="{BB962C8B-B14F-4D97-AF65-F5344CB8AC3E}">
        <p14:creationId xmlns:p14="http://schemas.microsoft.com/office/powerpoint/2010/main" val="1913337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Basic Scatter Plots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Scatter plots can be created from Pandas Series</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384995"/>
          </a:xfrm>
          <a:prstGeom prst="rect">
            <a:avLst/>
          </a:prstGeom>
        </p:spPr>
        <p:txBody>
          <a:bodyPr wrap="square">
            <a:spAutoFit/>
          </a:bodyPr>
          <a:lstStyle/>
          <a:p>
            <a:r>
              <a:rPr lang="en-US" dirty="0">
                <a:latin typeface="Courier" charset="0"/>
              </a:rPr>
              <a:t>Import </a:t>
            </a:r>
            <a:r>
              <a:rPr lang="en-US" dirty="0" err="1">
                <a:latin typeface="Courier" charset="0"/>
              </a:rPr>
              <a:t>matplotlib.pyplot</a:t>
            </a:r>
            <a:r>
              <a:rPr lang="en-US" dirty="0">
                <a:latin typeface="Courier" charset="0"/>
              </a:rPr>
              <a:t> as </a:t>
            </a:r>
            <a:r>
              <a:rPr lang="en-US" dirty="0" err="1">
                <a:latin typeface="Courier" charset="0"/>
              </a:rPr>
              <a:t>plt</a:t>
            </a:r>
            <a:endParaRPr lang="en-US" dirty="0">
              <a:latin typeface="Courier" charset="0"/>
            </a:endParaRPr>
          </a:p>
          <a:p>
            <a:endParaRPr lang="en-US" dirty="0">
              <a:latin typeface="Courier" charset="0"/>
            </a:endParaRPr>
          </a:p>
          <a:p>
            <a:endParaRPr lang="en-US" dirty="0">
              <a:latin typeface="Courier" charset="0"/>
            </a:endParaRPr>
          </a:p>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340510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Basic Scatter Plots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Scatter plots can be created from Pandas Series</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384995"/>
          </a:xfrm>
          <a:prstGeom prst="rect">
            <a:avLst/>
          </a:prstGeom>
        </p:spPr>
        <p:txBody>
          <a:bodyPr wrap="square">
            <a:spAutoFit/>
          </a:bodyPr>
          <a:lstStyle/>
          <a:p>
            <a:r>
              <a:rPr lang="en-US" dirty="0">
                <a:latin typeface="Courier" charset="0"/>
              </a:rPr>
              <a:t>Import </a:t>
            </a:r>
            <a:r>
              <a:rPr lang="en-US" dirty="0" err="1">
                <a:latin typeface="Courier" charset="0"/>
              </a:rPr>
              <a:t>matplotlib.pyplot</a:t>
            </a:r>
            <a:r>
              <a:rPr lang="en-US" dirty="0">
                <a:latin typeface="Courier" charset="0"/>
              </a:rPr>
              <a:t> as </a:t>
            </a:r>
            <a:r>
              <a:rPr lang="en-US" dirty="0" err="1">
                <a:latin typeface="Courier" charset="0"/>
              </a:rPr>
              <a:t>plt</a:t>
            </a:r>
            <a:endParaRPr lang="en-US" dirty="0">
              <a:latin typeface="Courier" charset="0"/>
            </a:endParaRPr>
          </a:p>
          <a:p>
            <a:endParaRPr lang="en-US" dirty="0">
              <a:latin typeface="Courier" charset="0"/>
            </a:endParaRPr>
          </a:p>
          <a:p>
            <a:endParaRPr lang="en-US" dirty="0">
              <a:latin typeface="Courier" charset="0"/>
            </a:endParaRPr>
          </a:p>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145" y="1825839"/>
            <a:ext cx="2877067" cy="2877067"/>
          </a:xfrm>
          <a:prstGeom prst="rect">
            <a:avLst/>
          </a:prstGeom>
        </p:spPr>
      </p:pic>
    </p:spTree>
    <p:extLst>
      <p:ext uri="{BB962C8B-B14F-4D97-AF65-F5344CB8AC3E}">
        <p14:creationId xmlns:p14="http://schemas.microsoft.com/office/powerpoint/2010/main" val="1202772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Basic Scatter Plots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Multiple layers of data can also be added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2031325"/>
          </a:xfrm>
          <a:prstGeom prst="rect">
            <a:avLst/>
          </a:prstGeom>
        </p:spPr>
        <p:txBody>
          <a:bodyPr wrap="square">
            <a:spAutoFit/>
          </a:bodyPr>
          <a:lstStyle/>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p>
          <a:p>
            <a:r>
              <a:rPr lang="en-US" dirty="0">
                <a:latin typeface="Courier" charset="0"/>
              </a:rPr>
              <a:t>	 label</a:t>
            </a:r>
            <a:r>
              <a:rPr lang="en-US" dirty="0">
                <a:solidFill>
                  <a:srgbClr val="797979"/>
                </a:solidFill>
                <a:latin typeface="Courier" charset="0"/>
              </a:rPr>
              <a:t>=</a:t>
            </a:r>
            <a:r>
              <a:rPr lang="en-US" dirty="0">
                <a:solidFill>
                  <a:srgbClr val="C8352B"/>
                </a:solidFill>
                <a:latin typeface="Courier" charset="0"/>
              </a:rPr>
              <a:t>'sepal'</a:t>
            </a:r>
            <a:r>
              <a:rPr lang="en-US" dirty="0">
                <a:latin typeface="Courier" charset="0"/>
              </a:rPr>
              <a:t>)</a:t>
            </a:r>
          </a:p>
          <a:p>
            <a:endParaRPr lang="en-US" dirty="0">
              <a:latin typeface="Courier" charset="0"/>
            </a:endParaRPr>
          </a:p>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petal_width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p>
          <a:p>
            <a:r>
              <a:rPr lang="en-US" dirty="0">
                <a:latin typeface="Courier" charset="0"/>
              </a:rPr>
              <a:t>	 label</a:t>
            </a:r>
            <a:r>
              <a:rPr lang="en-US" dirty="0">
                <a:solidFill>
                  <a:srgbClr val="797979"/>
                </a:solidFill>
                <a:latin typeface="Courier" charset="0"/>
              </a:rPr>
              <a:t>=</a:t>
            </a:r>
            <a:r>
              <a:rPr lang="en-US" dirty="0">
                <a:solidFill>
                  <a:srgbClr val="C8352B"/>
                </a:solidFill>
                <a:latin typeface="Courier" charset="0"/>
              </a:rPr>
              <a:t>'petal'</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079615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Basic Scatter Plots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Multiple layers of data can also be added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2031325"/>
          </a:xfrm>
          <a:prstGeom prst="rect">
            <a:avLst/>
          </a:prstGeom>
        </p:spPr>
        <p:txBody>
          <a:bodyPr wrap="square">
            <a:spAutoFit/>
          </a:bodyPr>
          <a:lstStyle/>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p>
          <a:p>
            <a:r>
              <a:rPr lang="en-US" dirty="0">
                <a:latin typeface="Courier" charset="0"/>
              </a:rPr>
              <a:t>	 label</a:t>
            </a:r>
            <a:r>
              <a:rPr lang="en-US" dirty="0">
                <a:solidFill>
                  <a:srgbClr val="797979"/>
                </a:solidFill>
                <a:latin typeface="Courier" charset="0"/>
              </a:rPr>
              <a:t>=</a:t>
            </a:r>
            <a:r>
              <a:rPr lang="en-US" dirty="0">
                <a:solidFill>
                  <a:srgbClr val="C8352B"/>
                </a:solidFill>
                <a:latin typeface="Courier" charset="0"/>
              </a:rPr>
              <a:t>'sepal'</a:t>
            </a:r>
            <a:r>
              <a:rPr lang="en-US" dirty="0">
                <a:latin typeface="Courier" charset="0"/>
              </a:rPr>
              <a:t>)</a:t>
            </a:r>
          </a:p>
          <a:p>
            <a:endParaRPr lang="en-US" dirty="0">
              <a:latin typeface="Courier" charset="0"/>
            </a:endParaRPr>
          </a:p>
          <a:p>
            <a:r>
              <a:rPr lang="en-US" dirty="0" err="1">
                <a:latin typeface="Courier" charset="0"/>
              </a:rPr>
              <a:t>plt</a:t>
            </a:r>
            <a:r>
              <a:rPr lang="en-US" dirty="0" err="1">
                <a:solidFill>
                  <a:srgbClr val="797979"/>
                </a:solidFill>
                <a:latin typeface="Courier" charset="0"/>
              </a:rPr>
              <a:t>.</a:t>
            </a:r>
            <a:r>
              <a:rPr lang="en-US" dirty="0" err="1">
                <a:latin typeface="Courier" charset="0"/>
              </a:rPr>
              <a:t>plot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petal_length</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petal_width</a:t>
            </a:r>
            <a:r>
              <a:rPr lang="en-US" dirty="0">
                <a:latin typeface="Courier" charset="0"/>
              </a:rPr>
              <a:t>, </a:t>
            </a:r>
          </a:p>
          <a:p>
            <a:r>
              <a:rPr lang="en-US" dirty="0">
                <a:latin typeface="Courier" charset="0"/>
              </a:rPr>
              <a:t>          ls </a:t>
            </a:r>
            <a:r>
              <a:rPr lang="en-US" dirty="0">
                <a:solidFill>
                  <a:srgbClr val="797979"/>
                </a:solidFill>
                <a:latin typeface="Courier" charset="0"/>
              </a:rPr>
              <a:t>=</a:t>
            </a:r>
            <a:r>
              <a:rPr lang="en-US" dirty="0">
                <a:solidFill>
                  <a:srgbClr val="C8352B"/>
                </a:solidFill>
                <a:latin typeface="Courier" charset="0"/>
              </a:rPr>
              <a:t>''</a:t>
            </a:r>
            <a:r>
              <a:rPr lang="en-US" dirty="0">
                <a:latin typeface="Courier" charset="0"/>
              </a:rPr>
              <a:t>, marker</a:t>
            </a:r>
            <a:r>
              <a:rPr lang="en-US" dirty="0">
                <a:solidFill>
                  <a:srgbClr val="797979"/>
                </a:solidFill>
                <a:latin typeface="Courier" charset="0"/>
              </a:rPr>
              <a:t>=</a:t>
            </a:r>
            <a:r>
              <a:rPr lang="en-US" dirty="0">
                <a:solidFill>
                  <a:srgbClr val="C8352B"/>
                </a:solidFill>
                <a:latin typeface="Courier" charset="0"/>
              </a:rPr>
              <a:t>'o'</a:t>
            </a:r>
            <a:r>
              <a:rPr lang="en-US" dirty="0">
                <a:latin typeface="Courier" charset="0"/>
              </a:rPr>
              <a:t>,</a:t>
            </a:r>
          </a:p>
          <a:p>
            <a:r>
              <a:rPr lang="en-US" dirty="0">
                <a:latin typeface="Courier" charset="0"/>
              </a:rPr>
              <a:t>	 label</a:t>
            </a:r>
            <a:r>
              <a:rPr lang="en-US" dirty="0">
                <a:solidFill>
                  <a:srgbClr val="797979"/>
                </a:solidFill>
                <a:latin typeface="Courier" charset="0"/>
              </a:rPr>
              <a:t>=</a:t>
            </a:r>
            <a:r>
              <a:rPr lang="en-US" dirty="0">
                <a:solidFill>
                  <a:srgbClr val="C8352B"/>
                </a:solidFill>
                <a:latin typeface="Courier" charset="0"/>
              </a:rPr>
              <a:t>'petal'</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292" y="1730682"/>
            <a:ext cx="3007574" cy="3007574"/>
          </a:xfrm>
          <a:prstGeom prst="rect">
            <a:avLst/>
          </a:prstGeom>
        </p:spPr>
      </p:pic>
    </p:spTree>
    <p:extLst>
      <p:ext uri="{BB962C8B-B14F-4D97-AF65-F5344CB8AC3E}">
        <p14:creationId xmlns:p14="http://schemas.microsoft.com/office/powerpoint/2010/main" val="68192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3848" y="1214129"/>
            <a:ext cx="7337192" cy="2862322"/>
          </a:xfrm>
          <a:prstGeom prst="rect">
            <a:avLst/>
          </a:prstGeom>
        </p:spPr>
        <p:txBody>
          <a:bodyPr wrap="square">
            <a:spAutoFit/>
          </a:bodyPr>
          <a:lstStyle/>
          <a:p>
            <a:pPr marL="457200" lvl="0" indent="-457200">
              <a:spcAft>
                <a:spcPts val="2400"/>
              </a:spcAft>
              <a:buFont typeface="Arial" charset="0"/>
              <a:buChar char="•"/>
            </a:pPr>
            <a:r>
              <a:rPr lang="en-US" sz="2400" b="1" dirty="0" err="1">
                <a:latin typeface="Avenir Book" charset="0"/>
                <a:ea typeface="Avenir Book" charset="0"/>
                <a:cs typeface="Avenir Book" charset="0"/>
              </a:rPr>
              <a:t>Jupyter</a:t>
            </a:r>
            <a:r>
              <a:rPr lang="en-US" sz="2400" b="1" dirty="0">
                <a:latin typeface="Avenir Book" charset="0"/>
                <a:ea typeface="Avenir Book" charset="0"/>
                <a:cs typeface="Avenir Book" charset="0"/>
              </a:rPr>
              <a:t> notebooks:</a:t>
            </a:r>
            <a:r>
              <a:rPr lang="en-US" sz="2400" dirty="0">
                <a:latin typeface="Avenir Book" charset="0"/>
                <a:ea typeface="Avenir Book" charset="0"/>
                <a:cs typeface="Avenir Book" charset="0"/>
              </a:rPr>
              <a:t> interactive coding and visualization of output</a:t>
            </a:r>
          </a:p>
          <a:p>
            <a:pPr marL="457200" lvl="0" indent="-457200">
              <a:spcAft>
                <a:spcPts val="2400"/>
              </a:spcAft>
              <a:buFont typeface="Arial" charset="0"/>
              <a:buChar char="•"/>
            </a:pPr>
            <a:r>
              <a:rPr lang="en-US" sz="2400" b="1" dirty="0" err="1">
                <a:latin typeface="Avenir Book" charset="0"/>
                <a:ea typeface="Avenir Book" charset="0"/>
                <a:cs typeface="Avenir Book" charset="0"/>
              </a:rPr>
              <a:t>NumPy</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SciPy</a:t>
            </a:r>
            <a:r>
              <a:rPr lang="en-US" sz="2400" b="1" dirty="0">
                <a:latin typeface="Avenir Book" charset="0"/>
                <a:ea typeface="Avenir Book" charset="0"/>
                <a:cs typeface="Avenir Book" charset="0"/>
              </a:rPr>
              <a:t>, Pandas: </a:t>
            </a:r>
            <a:r>
              <a:rPr lang="en-US" sz="2400" dirty="0">
                <a:latin typeface="Avenir Book" charset="0"/>
                <a:ea typeface="Avenir Book" charset="0"/>
                <a:cs typeface="Avenir Book" charset="0"/>
              </a:rPr>
              <a:t>numerical computation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Matplotlib</a:t>
            </a:r>
            <a:r>
              <a:rPr lang="en-US" sz="2400" b="1" dirty="0">
                <a:latin typeface="Avenir Book" charset="0"/>
                <a:ea typeface="Avenir Book" charset="0"/>
                <a:cs typeface="Avenir Book" charset="0"/>
              </a:rPr>
              <a:t>, </a:t>
            </a:r>
            <a:r>
              <a:rPr lang="en-US" sz="2400" b="1" dirty="0" err="1">
                <a:latin typeface="Avenir Book" charset="0"/>
                <a:ea typeface="Avenir Book" charset="0"/>
                <a:cs typeface="Avenir Book" charset="0"/>
              </a:rPr>
              <a:t>Seaborn</a:t>
            </a:r>
            <a:r>
              <a:rPr lang="en-US" sz="2400" b="1" dirty="0">
                <a:latin typeface="Avenir Book" charset="0"/>
                <a:ea typeface="Avenir Book" charset="0"/>
                <a:cs typeface="Avenir Book" charset="0"/>
              </a:rPr>
              <a:t>:</a:t>
            </a:r>
            <a:r>
              <a:rPr lang="en-US" sz="2400" dirty="0">
                <a:latin typeface="Avenir Book" charset="0"/>
                <a:ea typeface="Avenir Book" charset="0"/>
                <a:cs typeface="Avenir Book" charset="0"/>
              </a:rPr>
              <a:t> data visualization</a:t>
            </a:r>
          </a:p>
          <a:p>
            <a:pPr marL="457200" lvl="0" indent="-457200">
              <a:spcAft>
                <a:spcPts val="2400"/>
              </a:spcAft>
              <a:buFont typeface="Arial" charset="0"/>
              <a:buChar char="•"/>
            </a:pPr>
            <a:r>
              <a:rPr lang="en-US" sz="2400" b="1" dirty="0" err="1">
                <a:latin typeface="Avenir Book" charset="0"/>
                <a:ea typeface="Avenir Book" charset="0"/>
                <a:cs typeface="Avenir Book" charset="0"/>
              </a:rPr>
              <a:t>Scikit</a:t>
            </a:r>
            <a:r>
              <a:rPr lang="en-US" sz="2400" b="1" dirty="0">
                <a:latin typeface="Avenir Book" charset="0"/>
                <a:ea typeface="Avenir Book" charset="0"/>
                <a:cs typeface="Avenir Book" charset="0"/>
              </a:rPr>
              <a:t>-learn: </a:t>
            </a:r>
            <a:r>
              <a:rPr lang="en-US" sz="2400" dirty="0">
                <a:latin typeface="Avenir Book" charset="0"/>
                <a:ea typeface="Avenir Book" charset="0"/>
                <a:cs typeface="Avenir Book" charset="0"/>
              </a:rPr>
              <a:t>machine learning</a:t>
            </a:r>
          </a:p>
        </p:txBody>
      </p:sp>
      <p:sp>
        <p:nvSpPr>
          <p:cNvPr id="5"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Our Toolset: Intel® Distribution for Python</a:t>
            </a:r>
          </a:p>
        </p:txBody>
      </p:sp>
    </p:spTree>
    <p:extLst>
      <p:ext uri="{BB962C8B-B14F-4D97-AF65-F5344CB8AC3E}">
        <p14:creationId xmlns:p14="http://schemas.microsoft.com/office/powerpoint/2010/main" val="2143918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Histograms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Histograms can be created from Pandas Series</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307777"/>
          </a:xfrm>
          <a:prstGeom prst="rect">
            <a:avLst/>
          </a:prstGeom>
        </p:spPr>
        <p:txBody>
          <a:bodyPr wrap="square">
            <a:spAutoFit/>
          </a:bodyPr>
          <a:lstStyle/>
          <a:p>
            <a:r>
              <a:rPr lang="en-US" dirty="0" err="1">
                <a:latin typeface="Courier" charset="0"/>
              </a:rPr>
              <a:t>plt</a:t>
            </a:r>
            <a:r>
              <a:rPr lang="en-US" dirty="0" err="1">
                <a:solidFill>
                  <a:srgbClr val="797979"/>
                </a:solidFill>
                <a:latin typeface="Courier" charset="0"/>
              </a:rPr>
              <a:t>.</a:t>
            </a:r>
            <a:r>
              <a:rPr lang="en-US" dirty="0" err="1">
                <a:latin typeface="Courier" charset="0"/>
              </a:rPr>
              <a:t>hist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bins</a:t>
            </a:r>
            <a:r>
              <a:rPr lang="en-US" dirty="0">
                <a:solidFill>
                  <a:srgbClr val="797979"/>
                </a:solidFill>
                <a:latin typeface="Courier" charset="0"/>
              </a:rPr>
              <a:t>=25</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395032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395" y="1825839"/>
            <a:ext cx="2792101" cy="2792101"/>
          </a:xfrm>
          <a:prstGeom prst="rect">
            <a:avLst/>
          </a:prstGeom>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Histograms with </a:t>
            </a:r>
            <a:r>
              <a:rPr lang="en-US" dirty="0" err="1">
                <a:latin typeface="Avenir Book" charset="0"/>
                <a:ea typeface="Avenir Book" charset="0"/>
                <a:cs typeface="Avenir Book" charset="0"/>
              </a:rPr>
              <a:t>Matplotlib</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Histograms can be created from Pandas Series</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307777"/>
          </a:xfrm>
          <a:prstGeom prst="rect">
            <a:avLst/>
          </a:prstGeom>
        </p:spPr>
        <p:txBody>
          <a:bodyPr wrap="square">
            <a:spAutoFit/>
          </a:bodyPr>
          <a:lstStyle/>
          <a:p>
            <a:r>
              <a:rPr lang="en-US" dirty="0" err="1">
                <a:latin typeface="Courier" charset="0"/>
              </a:rPr>
              <a:t>plt</a:t>
            </a:r>
            <a:r>
              <a:rPr lang="en-US" dirty="0" err="1">
                <a:solidFill>
                  <a:srgbClr val="797979"/>
                </a:solidFill>
                <a:latin typeface="Courier" charset="0"/>
              </a:rPr>
              <a:t>.</a:t>
            </a:r>
            <a:r>
              <a:rPr lang="en-US" dirty="0" err="1">
                <a:latin typeface="Courier" charset="0"/>
              </a:rPr>
              <a:t>hist</a:t>
            </a:r>
            <a:r>
              <a:rPr lang="en-US" dirty="0">
                <a:latin typeface="Courier" charset="0"/>
              </a:rPr>
              <a:t>(</a:t>
            </a:r>
            <a:r>
              <a:rPr lang="en-US" dirty="0" err="1">
                <a:latin typeface="Courier" charset="0"/>
              </a:rPr>
              <a:t>data</a:t>
            </a:r>
            <a:r>
              <a:rPr lang="en-US" dirty="0" err="1">
                <a:solidFill>
                  <a:srgbClr val="797979"/>
                </a:solidFill>
                <a:latin typeface="Courier" charset="0"/>
              </a:rPr>
              <a:t>.</a:t>
            </a:r>
            <a:r>
              <a:rPr lang="en-US" dirty="0" err="1">
                <a:latin typeface="Courier" charset="0"/>
              </a:rPr>
              <a:t>sepal_length</a:t>
            </a:r>
            <a:r>
              <a:rPr lang="en-US" dirty="0">
                <a:latin typeface="Courier" charset="0"/>
              </a:rPr>
              <a:t>, bins</a:t>
            </a:r>
            <a:r>
              <a:rPr lang="en-US" dirty="0">
                <a:solidFill>
                  <a:srgbClr val="797979"/>
                </a:solidFill>
                <a:latin typeface="Courier" charset="0"/>
              </a:rPr>
              <a:t>=25</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452601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Customizing </a:t>
            </a:r>
            <a:r>
              <a:rPr lang="en-US" dirty="0" err="1">
                <a:latin typeface="Avenir Book" charset="0"/>
                <a:ea typeface="Avenir Book" charset="0"/>
                <a:cs typeface="Avenir Book" charset="0"/>
              </a:rPr>
              <a:t>Matplotlib</a:t>
            </a:r>
            <a:r>
              <a:rPr lang="en-US" dirty="0">
                <a:latin typeface="Avenir Book" charset="0"/>
                <a:ea typeface="Avenir Book" charset="0"/>
                <a:cs typeface="Avenir Book" charset="0"/>
              </a:rPr>
              <a:t> Plots</a:t>
            </a: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Every feature of </a:t>
            </a:r>
            <a:r>
              <a:rPr lang="en-US" sz="1600" dirty="0" err="1">
                <a:latin typeface="Avenir Book" charset="0"/>
                <a:ea typeface="Avenir Book" charset="0"/>
                <a:cs typeface="Avenir Book" charset="0"/>
              </a:rPr>
              <a:t>Matplotlib</a:t>
            </a:r>
            <a:r>
              <a:rPr lang="en-US" sz="1600" dirty="0">
                <a:latin typeface="Avenir Book" charset="0"/>
                <a:ea typeface="Avenir Book" charset="0"/>
                <a:cs typeface="Avenir Book" charset="0"/>
              </a:rPr>
              <a:t> plots can be customized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26876" y="1825839"/>
            <a:ext cx="4553349" cy="2246769"/>
          </a:xfrm>
          <a:prstGeom prst="rect">
            <a:avLst/>
          </a:prstGeom>
        </p:spPr>
        <p:txBody>
          <a:bodyPr wrap="square">
            <a:spAutoFit/>
          </a:bodyPr>
          <a:lstStyle/>
          <a:p>
            <a:r>
              <a:rPr lang="en-US" dirty="0">
                <a:latin typeface="Courier" charset="0"/>
              </a:rPr>
              <a:t>fig, ax = </a:t>
            </a:r>
            <a:r>
              <a:rPr lang="en-US" dirty="0" err="1">
                <a:latin typeface="Courier" charset="0"/>
              </a:rPr>
              <a:t>plt.subplots</a:t>
            </a:r>
            <a:r>
              <a:rPr lang="en-US" dirty="0">
                <a:latin typeface="Courier" charset="0"/>
              </a:rPr>
              <a:t>()</a:t>
            </a:r>
          </a:p>
          <a:p>
            <a:endParaRPr lang="en-US" dirty="0">
              <a:latin typeface="Courier" charset="0"/>
            </a:endParaRPr>
          </a:p>
          <a:p>
            <a:r>
              <a:rPr lang="en-US" dirty="0" err="1">
                <a:latin typeface="Courier" charset="0"/>
              </a:rPr>
              <a:t>ax</a:t>
            </a:r>
            <a:r>
              <a:rPr lang="en-US" dirty="0" err="1">
                <a:solidFill>
                  <a:srgbClr val="797979"/>
                </a:solidFill>
                <a:latin typeface="Courier" charset="0"/>
              </a:rPr>
              <a:t>.</a:t>
            </a:r>
            <a:r>
              <a:rPr lang="en-US" dirty="0" err="1">
                <a:latin typeface="Courier" charset="0"/>
              </a:rPr>
              <a:t>barh</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10</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10</a:t>
            </a:r>
            <a:r>
              <a:rPr lang="en-US" dirty="0">
                <a:latin typeface="Courier" charset="0"/>
              </a:rPr>
              <a:t>])</a:t>
            </a:r>
          </a:p>
          <a:p>
            <a:br>
              <a:rPr lang="en-US" dirty="0">
                <a:latin typeface="Courier" charset="0"/>
              </a:rPr>
            </a:br>
            <a:r>
              <a:rPr lang="en-US" i="1" dirty="0">
                <a:solidFill>
                  <a:srgbClr val="4F9192"/>
                </a:solidFill>
                <a:latin typeface="Courier" charset="0"/>
              </a:rPr>
              <a:t># Set position of ticks and tick labels</a:t>
            </a:r>
            <a:endParaRPr lang="en-US" dirty="0">
              <a:solidFill>
                <a:srgbClr val="4F9192"/>
              </a:solidFill>
              <a:latin typeface="Courier" charset="0"/>
            </a:endParaRPr>
          </a:p>
          <a:p>
            <a:r>
              <a:rPr lang="en-US" dirty="0" err="1">
                <a:latin typeface="Courier" charset="0"/>
              </a:rPr>
              <a:t>ax</a:t>
            </a:r>
            <a:r>
              <a:rPr lang="en-US" dirty="0" err="1">
                <a:solidFill>
                  <a:srgbClr val="797979"/>
                </a:solidFill>
                <a:latin typeface="Courier" charset="0"/>
              </a:rPr>
              <a:t>.</a:t>
            </a:r>
            <a:r>
              <a:rPr lang="en-US" dirty="0" err="1">
                <a:latin typeface="Courier" charset="0"/>
              </a:rPr>
              <a:t>set_yticks</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0.4</a:t>
            </a:r>
            <a:r>
              <a:rPr lang="en-US" dirty="0">
                <a:latin typeface="Courier" charset="0"/>
              </a:rPr>
              <a:t>,</a:t>
            </a:r>
            <a:r>
              <a:rPr lang="en-US" dirty="0">
                <a:solidFill>
                  <a:srgbClr val="797979"/>
                </a:solidFill>
                <a:latin typeface="Courier" charset="0"/>
              </a:rPr>
              <a:t>10.4</a:t>
            </a:r>
            <a:r>
              <a:rPr lang="en-US" dirty="0">
                <a:latin typeface="Courier" charset="0"/>
              </a:rPr>
              <a:t>,</a:t>
            </a:r>
            <a:r>
              <a:rPr lang="en-US" dirty="0">
                <a:solidFill>
                  <a:srgbClr val="797979"/>
                </a:solidFill>
                <a:latin typeface="Courier" charset="0"/>
              </a:rPr>
              <a:t>1.0</a:t>
            </a:r>
            <a:r>
              <a:rPr lang="en-US" dirty="0">
                <a:latin typeface="Courier" charset="0"/>
              </a:rPr>
              <a:t>))</a:t>
            </a:r>
          </a:p>
          <a:p>
            <a:r>
              <a:rPr lang="en-US" dirty="0" err="1">
                <a:latin typeface="Courier" charset="0"/>
              </a:rPr>
              <a:t>ax</a:t>
            </a:r>
            <a:r>
              <a:rPr lang="en-US" dirty="0" err="1">
                <a:solidFill>
                  <a:srgbClr val="797979"/>
                </a:solidFill>
                <a:latin typeface="Courier" charset="0"/>
              </a:rPr>
              <a:t>.</a:t>
            </a:r>
            <a:r>
              <a:rPr lang="en-US" dirty="0" err="1">
                <a:latin typeface="Courier" charset="0"/>
              </a:rPr>
              <a:t>set_yticklabels</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1</a:t>
            </a:r>
            <a:r>
              <a:rPr lang="en-US" dirty="0">
                <a:latin typeface="Courier" charset="0"/>
              </a:rPr>
              <a:t>,</a:t>
            </a:r>
            <a:r>
              <a:rPr lang="en-US" dirty="0">
                <a:solidFill>
                  <a:srgbClr val="797979"/>
                </a:solidFill>
                <a:latin typeface="Courier" charset="0"/>
              </a:rPr>
              <a:t>11</a:t>
            </a:r>
            <a:r>
              <a:rPr lang="en-US" dirty="0">
                <a:latin typeface="Courier" charset="0"/>
              </a:rPr>
              <a:t>))</a:t>
            </a:r>
          </a:p>
          <a:p>
            <a:r>
              <a:rPr lang="en-US" dirty="0" err="1">
                <a:latin typeface="Courier" charset="0"/>
              </a:rPr>
              <a:t>ax</a:t>
            </a:r>
            <a:r>
              <a:rPr lang="en-US" dirty="0" err="1">
                <a:solidFill>
                  <a:srgbClr val="797979"/>
                </a:solidFill>
                <a:latin typeface="Courier" charset="0"/>
              </a:rPr>
              <a:t>.</a:t>
            </a:r>
            <a:r>
              <a:rPr lang="en-US" dirty="0" err="1">
                <a:latin typeface="Courier" charset="0"/>
              </a:rPr>
              <a:t>set</a:t>
            </a:r>
            <a:r>
              <a:rPr lang="en-US" dirty="0">
                <a:latin typeface="Courier" charset="0"/>
              </a:rPr>
              <a:t>(</a:t>
            </a:r>
            <a:r>
              <a:rPr lang="en-US" dirty="0" err="1">
                <a:latin typeface="Courier" charset="0"/>
              </a:rPr>
              <a:t>xlabel</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xlabel</a:t>
            </a:r>
            <a:r>
              <a:rPr lang="en-US" dirty="0">
                <a:solidFill>
                  <a:srgbClr val="C8352B"/>
                </a:solidFill>
                <a:latin typeface="Courier" charset="0"/>
              </a:rPr>
              <a:t>'</a:t>
            </a:r>
            <a:r>
              <a:rPr lang="en-US" dirty="0">
                <a:latin typeface="Courier" charset="0"/>
              </a:rPr>
              <a:t>, </a:t>
            </a:r>
            <a:r>
              <a:rPr lang="en-US" dirty="0" err="1">
                <a:latin typeface="Courier" charset="0"/>
              </a:rPr>
              <a:t>ylabel</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ylabel</a:t>
            </a:r>
            <a:r>
              <a:rPr lang="en-US" dirty="0">
                <a:solidFill>
                  <a:srgbClr val="C8352B"/>
                </a:solidFill>
                <a:latin typeface="Courier" charset="0"/>
              </a:rPr>
              <a:t>'</a:t>
            </a:r>
            <a:r>
              <a:rPr lang="en-US" dirty="0">
                <a:latin typeface="Courier" charset="0"/>
              </a:rPr>
              <a:t>,    </a:t>
            </a:r>
          </a:p>
          <a:p>
            <a:r>
              <a:rPr lang="en-US" dirty="0">
                <a:latin typeface="Courier" charset="0"/>
              </a:rPr>
              <a:t>       title</a:t>
            </a:r>
            <a:r>
              <a:rPr lang="en-US" dirty="0">
                <a:solidFill>
                  <a:srgbClr val="797979"/>
                </a:solidFill>
                <a:latin typeface="Courier" charset="0"/>
              </a:rPr>
              <a:t>=</a:t>
            </a:r>
            <a:r>
              <a:rPr lang="en-US" dirty="0">
                <a:solidFill>
                  <a:srgbClr val="C8352B"/>
                </a:solidFill>
                <a:latin typeface="Courier" charset="0"/>
              </a:rPr>
              <a:t>'Title'</a:t>
            </a:r>
            <a:r>
              <a:rPr lang="en-US" dirty="0">
                <a:latin typeface="Courier" charset="0"/>
              </a:rPr>
              <a:t>)</a:t>
            </a:r>
            <a:endParaRPr lang="en-US" dirty="0">
              <a:effectLst/>
              <a:latin typeface="Courier" charset="0"/>
            </a:endParaRPr>
          </a:p>
        </p:txBody>
      </p:sp>
    </p:spTree>
    <p:extLst>
      <p:ext uri="{BB962C8B-B14F-4D97-AF65-F5344CB8AC3E}">
        <p14:creationId xmlns:p14="http://schemas.microsoft.com/office/powerpoint/2010/main" val="524111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Customizing </a:t>
            </a:r>
            <a:r>
              <a:rPr lang="en-US" dirty="0" err="1">
                <a:latin typeface="Avenir Book" charset="0"/>
                <a:ea typeface="Avenir Book" charset="0"/>
                <a:cs typeface="Avenir Book" charset="0"/>
              </a:rPr>
              <a:t>Matplotlib</a:t>
            </a:r>
            <a:r>
              <a:rPr lang="en-US" dirty="0">
                <a:latin typeface="Avenir Book" charset="0"/>
                <a:ea typeface="Avenir Book" charset="0"/>
                <a:cs typeface="Avenir Book" charset="0"/>
              </a:rPr>
              <a:t> Plots</a:t>
            </a: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Every feature of </a:t>
            </a:r>
            <a:r>
              <a:rPr lang="en-US" sz="1600" dirty="0" err="1">
                <a:latin typeface="Avenir Book" charset="0"/>
                <a:ea typeface="Avenir Book" charset="0"/>
                <a:cs typeface="Avenir Book" charset="0"/>
              </a:rPr>
              <a:t>Matplotlib</a:t>
            </a:r>
            <a:r>
              <a:rPr lang="en-US" sz="1600" dirty="0">
                <a:latin typeface="Avenir Book" charset="0"/>
                <a:ea typeface="Avenir Book" charset="0"/>
                <a:cs typeface="Avenir Book" charset="0"/>
              </a:rPr>
              <a:t> plots can be customized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2246769"/>
          </a:xfrm>
          <a:prstGeom prst="rect">
            <a:avLst/>
          </a:prstGeom>
        </p:spPr>
        <p:txBody>
          <a:bodyPr wrap="square">
            <a:spAutoFit/>
          </a:bodyPr>
          <a:lstStyle/>
          <a:p>
            <a:r>
              <a:rPr lang="en-US" dirty="0">
                <a:latin typeface="Courier" charset="0"/>
              </a:rPr>
              <a:t>fig, ax = </a:t>
            </a:r>
            <a:r>
              <a:rPr lang="en-US" dirty="0" err="1">
                <a:latin typeface="Courier" charset="0"/>
              </a:rPr>
              <a:t>plt.subplots</a:t>
            </a:r>
            <a:r>
              <a:rPr lang="en-US" dirty="0">
                <a:latin typeface="Courier" charset="0"/>
              </a:rPr>
              <a:t>()</a:t>
            </a:r>
          </a:p>
          <a:p>
            <a:endParaRPr lang="en-US" dirty="0">
              <a:latin typeface="Courier" charset="0"/>
            </a:endParaRPr>
          </a:p>
          <a:p>
            <a:r>
              <a:rPr lang="en-US" dirty="0" err="1">
                <a:latin typeface="Courier" charset="0"/>
              </a:rPr>
              <a:t>ax</a:t>
            </a:r>
            <a:r>
              <a:rPr lang="en-US" dirty="0" err="1">
                <a:solidFill>
                  <a:srgbClr val="797979"/>
                </a:solidFill>
                <a:latin typeface="Courier" charset="0"/>
              </a:rPr>
              <a:t>.</a:t>
            </a:r>
            <a:r>
              <a:rPr lang="en-US" dirty="0" err="1">
                <a:latin typeface="Courier" charset="0"/>
              </a:rPr>
              <a:t>barh</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10</a:t>
            </a:r>
            <a:r>
              <a:rPr lang="en-US" dirty="0">
                <a:latin typeface="Courier" charset="0"/>
              </a:rPr>
              <a:t>), </a:t>
            </a:r>
          </a:p>
          <a:p>
            <a:r>
              <a:rPr lang="en-US" dirty="0">
                <a:latin typeface="Courier" charset="0"/>
              </a:rPr>
              <a:t>         </a:t>
            </a:r>
            <a:r>
              <a:rPr lang="en-US" dirty="0" err="1">
                <a:latin typeface="Courier" charset="0"/>
              </a:rPr>
              <a:t>data</a:t>
            </a:r>
            <a:r>
              <a:rPr lang="en-US" dirty="0" err="1">
                <a:solidFill>
                  <a:srgbClr val="797979"/>
                </a:solidFill>
                <a:latin typeface="Courier" charset="0"/>
              </a:rPr>
              <a:t>.</a:t>
            </a:r>
            <a:r>
              <a:rPr lang="en-US" dirty="0" err="1">
                <a:latin typeface="Courier" charset="0"/>
              </a:rPr>
              <a:t>sepal_width</a:t>
            </a:r>
            <a:r>
              <a:rPr lang="en-US" dirty="0" err="1">
                <a:solidFill>
                  <a:srgbClr val="797979"/>
                </a:solidFill>
                <a:latin typeface="Courier" charset="0"/>
              </a:rPr>
              <a:t>.</a:t>
            </a:r>
            <a:r>
              <a:rPr lang="en-US" dirty="0" err="1">
                <a:latin typeface="Courier" charset="0"/>
              </a:rPr>
              <a:t>iloc</a:t>
            </a:r>
            <a:r>
              <a:rPr lang="en-US" dirty="0">
                <a:latin typeface="Courier" charset="0"/>
              </a:rPr>
              <a:t>[:</a:t>
            </a:r>
            <a:r>
              <a:rPr lang="en-US" dirty="0">
                <a:solidFill>
                  <a:srgbClr val="797979"/>
                </a:solidFill>
                <a:latin typeface="Courier" charset="0"/>
              </a:rPr>
              <a:t>10</a:t>
            </a:r>
            <a:r>
              <a:rPr lang="en-US" dirty="0">
                <a:latin typeface="Courier" charset="0"/>
              </a:rPr>
              <a:t>])</a:t>
            </a:r>
          </a:p>
          <a:p>
            <a:br>
              <a:rPr lang="en-US" dirty="0">
                <a:latin typeface="Courier" charset="0"/>
              </a:rPr>
            </a:br>
            <a:r>
              <a:rPr lang="en-US" i="1" dirty="0">
                <a:solidFill>
                  <a:srgbClr val="4F9192"/>
                </a:solidFill>
                <a:latin typeface="Courier" charset="0"/>
              </a:rPr>
              <a:t># Set position of ticks and tick labels</a:t>
            </a:r>
            <a:endParaRPr lang="en-US" dirty="0">
              <a:solidFill>
                <a:srgbClr val="4F9192"/>
              </a:solidFill>
              <a:latin typeface="Courier" charset="0"/>
            </a:endParaRPr>
          </a:p>
          <a:p>
            <a:r>
              <a:rPr lang="en-US" dirty="0" err="1">
                <a:latin typeface="Courier" charset="0"/>
              </a:rPr>
              <a:t>ax</a:t>
            </a:r>
            <a:r>
              <a:rPr lang="en-US" dirty="0" err="1">
                <a:solidFill>
                  <a:srgbClr val="797979"/>
                </a:solidFill>
                <a:latin typeface="Courier" charset="0"/>
              </a:rPr>
              <a:t>.</a:t>
            </a:r>
            <a:r>
              <a:rPr lang="en-US" dirty="0" err="1">
                <a:latin typeface="Courier" charset="0"/>
              </a:rPr>
              <a:t>set_yticks</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0.4</a:t>
            </a:r>
            <a:r>
              <a:rPr lang="en-US" dirty="0">
                <a:latin typeface="Courier" charset="0"/>
              </a:rPr>
              <a:t>,</a:t>
            </a:r>
            <a:r>
              <a:rPr lang="en-US" dirty="0">
                <a:solidFill>
                  <a:srgbClr val="797979"/>
                </a:solidFill>
                <a:latin typeface="Courier" charset="0"/>
              </a:rPr>
              <a:t>10.4</a:t>
            </a:r>
            <a:r>
              <a:rPr lang="en-US" dirty="0">
                <a:latin typeface="Courier" charset="0"/>
              </a:rPr>
              <a:t>,</a:t>
            </a:r>
            <a:r>
              <a:rPr lang="en-US" dirty="0">
                <a:solidFill>
                  <a:srgbClr val="797979"/>
                </a:solidFill>
                <a:latin typeface="Courier" charset="0"/>
              </a:rPr>
              <a:t>1.0</a:t>
            </a:r>
            <a:r>
              <a:rPr lang="en-US" dirty="0">
                <a:latin typeface="Courier" charset="0"/>
              </a:rPr>
              <a:t>))</a:t>
            </a:r>
          </a:p>
          <a:p>
            <a:r>
              <a:rPr lang="en-US" dirty="0" err="1">
                <a:latin typeface="Courier" charset="0"/>
              </a:rPr>
              <a:t>ax</a:t>
            </a:r>
            <a:r>
              <a:rPr lang="en-US" dirty="0" err="1">
                <a:solidFill>
                  <a:srgbClr val="797979"/>
                </a:solidFill>
                <a:latin typeface="Courier" charset="0"/>
              </a:rPr>
              <a:t>.</a:t>
            </a:r>
            <a:r>
              <a:rPr lang="en-US" dirty="0" err="1">
                <a:latin typeface="Courier" charset="0"/>
              </a:rPr>
              <a:t>set_yticklabels</a:t>
            </a:r>
            <a:r>
              <a:rPr lang="en-US" dirty="0">
                <a:latin typeface="Courier" charset="0"/>
              </a:rPr>
              <a:t>(</a:t>
            </a:r>
            <a:r>
              <a:rPr lang="en-US" dirty="0" err="1">
                <a:latin typeface="Courier" charset="0"/>
              </a:rPr>
              <a:t>np</a:t>
            </a:r>
            <a:r>
              <a:rPr lang="en-US" dirty="0" err="1">
                <a:solidFill>
                  <a:srgbClr val="797979"/>
                </a:solidFill>
                <a:latin typeface="Courier" charset="0"/>
              </a:rPr>
              <a:t>.</a:t>
            </a:r>
            <a:r>
              <a:rPr lang="en-US" dirty="0" err="1">
                <a:latin typeface="Courier" charset="0"/>
              </a:rPr>
              <a:t>arange</a:t>
            </a:r>
            <a:r>
              <a:rPr lang="en-US" dirty="0">
                <a:latin typeface="Courier" charset="0"/>
              </a:rPr>
              <a:t>(</a:t>
            </a:r>
            <a:r>
              <a:rPr lang="en-US" dirty="0">
                <a:solidFill>
                  <a:srgbClr val="797979"/>
                </a:solidFill>
                <a:latin typeface="Courier" charset="0"/>
              </a:rPr>
              <a:t>1</a:t>
            </a:r>
            <a:r>
              <a:rPr lang="en-US" dirty="0">
                <a:latin typeface="Courier" charset="0"/>
              </a:rPr>
              <a:t>,</a:t>
            </a:r>
            <a:r>
              <a:rPr lang="en-US" dirty="0">
                <a:solidFill>
                  <a:srgbClr val="797979"/>
                </a:solidFill>
                <a:latin typeface="Courier" charset="0"/>
              </a:rPr>
              <a:t>11</a:t>
            </a:r>
            <a:r>
              <a:rPr lang="en-US" dirty="0">
                <a:latin typeface="Courier" charset="0"/>
              </a:rPr>
              <a:t>))</a:t>
            </a:r>
          </a:p>
          <a:p>
            <a:r>
              <a:rPr lang="en-US" dirty="0" err="1">
                <a:latin typeface="Courier" charset="0"/>
              </a:rPr>
              <a:t>ax</a:t>
            </a:r>
            <a:r>
              <a:rPr lang="en-US" dirty="0" err="1">
                <a:solidFill>
                  <a:srgbClr val="797979"/>
                </a:solidFill>
                <a:latin typeface="Courier" charset="0"/>
              </a:rPr>
              <a:t>.</a:t>
            </a:r>
            <a:r>
              <a:rPr lang="en-US" dirty="0" err="1">
                <a:latin typeface="Courier" charset="0"/>
              </a:rPr>
              <a:t>set</a:t>
            </a:r>
            <a:r>
              <a:rPr lang="en-US" dirty="0">
                <a:latin typeface="Courier" charset="0"/>
              </a:rPr>
              <a:t>(</a:t>
            </a:r>
            <a:r>
              <a:rPr lang="en-US" dirty="0" err="1">
                <a:latin typeface="Courier" charset="0"/>
              </a:rPr>
              <a:t>xlabel</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xlabel</a:t>
            </a:r>
            <a:r>
              <a:rPr lang="en-US" dirty="0">
                <a:solidFill>
                  <a:srgbClr val="C8352B"/>
                </a:solidFill>
                <a:latin typeface="Courier" charset="0"/>
              </a:rPr>
              <a:t>'</a:t>
            </a:r>
            <a:r>
              <a:rPr lang="en-US" dirty="0">
                <a:latin typeface="Courier" charset="0"/>
              </a:rPr>
              <a:t>, </a:t>
            </a:r>
            <a:r>
              <a:rPr lang="en-US" dirty="0" err="1">
                <a:latin typeface="Courier" charset="0"/>
              </a:rPr>
              <a:t>ylabel</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ylabel</a:t>
            </a:r>
            <a:r>
              <a:rPr lang="en-US" dirty="0">
                <a:solidFill>
                  <a:srgbClr val="C8352B"/>
                </a:solidFill>
                <a:latin typeface="Courier" charset="0"/>
              </a:rPr>
              <a:t>'</a:t>
            </a:r>
            <a:r>
              <a:rPr lang="en-US" dirty="0">
                <a:latin typeface="Courier" charset="0"/>
              </a:rPr>
              <a:t>,    </a:t>
            </a:r>
          </a:p>
          <a:p>
            <a:r>
              <a:rPr lang="en-US" dirty="0">
                <a:latin typeface="Courier" charset="0"/>
              </a:rPr>
              <a:t>       title</a:t>
            </a:r>
            <a:r>
              <a:rPr lang="en-US" dirty="0">
                <a:solidFill>
                  <a:srgbClr val="797979"/>
                </a:solidFill>
                <a:latin typeface="Courier" charset="0"/>
              </a:rPr>
              <a:t>=</a:t>
            </a:r>
            <a:r>
              <a:rPr lang="en-US" dirty="0">
                <a:solidFill>
                  <a:srgbClr val="C8352B"/>
                </a:solidFill>
                <a:latin typeface="Courier" charset="0"/>
              </a:rPr>
              <a:t>'Title'</a:t>
            </a:r>
            <a:r>
              <a:rPr lang="en-US" dirty="0">
                <a:latin typeface="Courier" charset="0"/>
              </a:rPr>
              <a:t>)</a:t>
            </a: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42" y="1673622"/>
            <a:ext cx="3052758" cy="3052758"/>
          </a:xfrm>
          <a:prstGeom prst="rect">
            <a:avLst/>
          </a:prstGeom>
        </p:spPr>
      </p:pic>
    </p:spTree>
    <p:extLst>
      <p:ext uri="{BB962C8B-B14F-4D97-AF65-F5344CB8AC3E}">
        <p14:creationId xmlns:p14="http://schemas.microsoft.com/office/powerpoint/2010/main" val="1645253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Incorporating Statistical Calculations</a:t>
            </a: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384995"/>
          </a:xfrm>
          <a:prstGeom prst="rect">
            <a:avLst/>
          </a:prstGeom>
        </p:spPr>
        <p:txBody>
          <a:bodyPr wrap="square">
            <a:spAutoFit/>
          </a:bodyPr>
          <a:lstStyle/>
          <a:p>
            <a:r>
              <a:rPr lang="is-IS" dirty="0">
                <a:latin typeface="Courier" charset="0"/>
              </a:rPr>
              <a:t>(data</a:t>
            </a:r>
          </a:p>
          <a:p>
            <a:r>
              <a:rPr lang="is-IS" dirty="0">
                <a:solidFill>
                  <a:srgbClr val="797979"/>
                </a:solidFill>
                <a:latin typeface="Courier" charset="0"/>
              </a:rPr>
              <a:t> .</a:t>
            </a:r>
            <a:r>
              <a:rPr lang="is-IS" dirty="0">
                <a:latin typeface="Courier" charset="0"/>
              </a:rPr>
              <a:t>groupby(</a:t>
            </a:r>
            <a:r>
              <a:rPr lang="is-IS" dirty="0">
                <a:solidFill>
                  <a:srgbClr val="C8352B"/>
                </a:solidFill>
                <a:latin typeface="Courier" charset="0"/>
              </a:rPr>
              <a:t>'species'</a:t>
            </a:r>
            <a:r>
              <a:rPr lang="is-IS" dirty="0">
                <a:latin typeface="Courier" charset="0"/>
              </a:rPr>
              <a:t>)</a:t>
            </a:r>
          </a:p>
          <a:p>
            <a:r>
              <a:rPr lang="is-IS" dirty="0">
                <a:solidFill>
                  <a:srgbClr val="797979"/>
                </a:solidFill>
                <a:latin typeface="Courier" charset="0"/>
              </a:rPr>
              <a:t> .</a:t>
            </a:r>
            <a:r>
              <a:rPr lang="is-IS" dirty="0">
                <a:latin typeface="Courier" charset="0"/>
              </a:rPr>
              <a:t>mean()</a:t>
            </a:r>
          </a:p>
          <a:p>
            <a:r>
              <a:rPr lang="is-IS" dirty="0">
                <a:solidFill>
                  <a:srgbClr val="797979"/>
                </a:solidFill>
                <a:latin typeface="Courier" charset="0"/>
              </a:rPr>
              <a:t> .</a:t>
            </a:r>
            <a:r>
              <a:rPr lang="is-IS" dirty="0">
                <a:latin typeface="Courier" charset="0"/>
              </a:rPr>
              <a:t>plot(color</a:t>
            </a:r>
            <a:r>
              <a:rPr lang="is-IS" dirty="0">
                <a:solidFill>
                  <a:srgbClr val="797979"/>
                </a:solidFill>
                <a:latin typeface="Courier" charset="0"/>
              </a:rPr>
              <a:t>=</a:t>
            </a:r>
            <a:r>
              <a:rPr lang="is-IS" dirty="0">
                <a:latin typeface="Courier" charset="0"/>
              </a:rPr>
              <a:t>[</a:t>
            </a:r>
            <a:r>
              <a:rPr lang="is-IS" dirty="0">
                <a:solidFill>
                  <a:srgbClr val="C8352B"/>
                </a:solidFill>
                <a:latin typeface="Courier" charset="0"/>
              </a:rPr>
              <a:t>'red'</a:t>
            </a:r>
            <a:r>
              <a:rPr lang="is-IS" dirty="0">
                <a:latin typeface="Courier" charset="0"/>
              </a:rPr>
              <a:t>,</a:t>
            </a:r>
            <a:r>
              <a:rPr lang="is-IS" dirty="0">
                <a:solidFill>
                  <a:srgbClr val="C8352B"/>
                </a:solidFill>
                <a:latin typeface="Courier" charset="0"/>
              </a:rPr>
              <a:t>'blue'</a:t>
            </a:r>
            <a:r>
              <a:rPr lang="is-IS" dirty="0">
                <a:latin typeface="Courier" charset="0"/>
              </a:rPr>
              <a:t>,</a:t>
            </a:r>
          </a:p>
          <a:p>
            <a:r>
              <a:rPr lang="is-IS" dirty="0">
                <a:solidFill>
                  <a:srgbClr val="C8352B"/>
                </a:solidFill>
                <a:latin typeface="Courier" charset="0"/>
              </a:rPr>
              <a:t>  	     'black'</a:t>
            </a:r>
            <a:r>
              <a:rPr lang="is-IS" dirty="0">
                <a:latin typeface="Courier" charset="0"/>
              </a:rPr>
              <a:t>,</a:t>
            </a:r>
            <a:r>
              <a:rPr lang="is-IS" dirty="0">
                <a:solidFill>
                  <a:srgbClr val="C8352B"/>
                </a:solidFill>
                <a:latin typeface="Courier" charset="0"/>
              </a:rPr>
              <a:t>'green'</a:t>
            </a:r>
            <a:r>
              <a:rPr lang="is-IS" dirty="0">
                <a:latin typeface="Courier" charset="0"/>
              </a:rPr>
              <a:t>], </a:t>
            </a:r>
            <a:endParaRPr lang="is-IS" dirty="0">
              <a:solidFill>
                <a:srgbClr val="C8352B"/>
              </a:solidFill>
              <a:latin typeface="Courier" charset="0"/>
            </a:endParaRPr>
          </a:p>
          <a:p>
            <a:r>
              <a:rPr lang="is-IS" dirty="0">
                <a:latin typeface="Courier" charset="0"/>
              </a:rPr>
              <a:t>       fontsize</a:t>
            </a:r>
            <a:r>
              <a:rPr lang="is-IS" dirty="0">
                <a:solidFill>
                  <a:srgbClr val="797979"/>
                </a:solidFill>
                <a:latin typeface="Courier" charset="0"/>
              </a:rPr>
              <a:t>=10.0</a:t>
            </a:r>
            <a:r>
              <a:rPr lang="is-IS" dirty="0">
                <a:latin typeface="Courier" charset="0"/>
              </a:rPr>
              <a:t>, figsize</a:t>
            </a:r>
            <a:r>
              <a:rPr lang="is-IS" dirty="0">
                <a:solidFill>
                  <a:srgbClr val="797979"/>
                </a:solidFill>
                <a:latin typeface="Courier" charset="0"/>
              </a:rPr>
              <a:t>=</a:t>
            </a:r>
            <a:r>
              <a:rPr lang="is-IS" dirty="0">
                <a:latin typeface="Courier" charset="0"/>
              </a:rPr>
              <a:t>(</a:t>
            </a:r>
            <a:r>
              <a:rPr lang="is-IS" dirty="0">
                <a:solidFill>
                  <a:srgbClr val="797979"/>
                </a:solidFill>
                <a:latin typeface="Courier" charset="0"/>
              </a:rPr>
              <a:t>4</a:t>
            </a:r>
            <a:r>
              <a:rPr lang="is-IS" dirty="0">
                <a:latin typeface="Courier" charset="0"/>
              </a:rPr>
              <a:t>,</a:t>
            </a:r>
            <a:r>
              <a:rPr lang="is-IS" dirty="0">
                <a:solidFill>
                  <a:srgbClr val="797979"/>
                </a:solidFill>
                <a:latin typeface="Courier" charset="0"/>
              </a:rPr>
              <a:t>4</a:t>
            </a:r>
            <a:r>
              <a:rPr lang="is-IS" dirty="0">
                <a:latin typeface="Courier" charset="0"/>
              </a:rPr>
              <a:t>)))</a:t>
            </a:r>
            <a:endParaRPr lang="is-I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
        <p:nvSpPr>
          <p:cNvPr id="9" name="Rectangle 8"/>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Statistical calculations can be included with Pandas methods</a:t>
            </a:r>
            <a:endParaRPr lang="en-US" dirty="0">
              <a:solidFill>
                <a:srgbClr val="212121"/>
              </a:solidFill>
              <a:latin typeface="Courier" charset="0"/>
              <a:ea typeface=""/>
              <a:cs typeface=""/>
            </a:endParaRPr>
          </a:p>
        </p:txBody>
      </p:sp>
    </p:spTree>
    <p:extLst>
      <p:ext uri="{BB962C8B-B14F-4D97-AF65-F5344CB8AC3E}">
        <p14:creationId xmlns:p14="http://schemas.microsoft.com/office/powerpoint/2010/main" val="1745405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522" y="1673622"/>
            <a:ext cx="3001036" cy="3001036"/>
          </a:xfrm>
          <a:prstGeom prst="rect">
            <a:avLst/>
          </a:prstGeom>
        </p:spPr>
      </p:pic>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Incorporating Statistical Calculations</a:t>
            </a: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Statistical calculations can be included with Pandas methods</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384995"/>
          </a:xfrm>
          <a:prstGeom prst="rect">
            <a:avLst/>
          </a:prstGeom>
        </p:spPr>
        <p:txBody>
          <a:bodyPr wrap="square">
            <a:spAutoFit/>
          </a:bodyPr>
          <a:lstStyle/>
          <a:p>
            <a:r>
              <a:rPr lang="is-IS" dirty="0">
                <a:latin typeface="Courier" charset="0"/>
              </a:rPr>
              <a:t>(data</a:t>
            </a:r>
          </a:p>
          <a:p>
            <a:r>
              <a:rPr lang="is-IS" dirty="0">
                <a:solidFill>
                  <a:srgbClr val="797979"/>
                </a:solidFill>
                <a:latin typeface="Courier" charset="0"/>
              </a:rPr>
              <a:t> .</a:t>
            </a:r>
            <a:r>
              <a:rPr lang="is-IS" dirty="0">
                <a:latin typeface="Courier" charset="0"/>
              </a:rPr>
              <a:t>groupby(</a:t>
            </a:r>
            <a:r>
              <a:rPr lang="is-IS" dirty="0">
                <a:solidFill>
                  <a:srgbClr val="C8352B"/>
                </a:solidFill>
                <a:latin typeface="Courier" charset="0"/>
              </a:rPr>
              <a:t>'species'</a:t>
            </a:r>
            <a:r>
              <a:rPr lang="is-IS" dirty="0">
                <a:latin typeface="Courier" charset="0"/>
              </a:rPr>
              <a:t>)</a:t>
            </a:r>
          </a:p>
          <a:p>
            <a:r>
              <a:rPr lang="is-IS" dirty="0">
                <a:solidFill>
                  <a:srgbClr val="797979"/>
                </a:solidFill>
                <a:latin typeface="Courier" charset="0"/>
              </a:rPr>
              <a:t> .</a:t>
            </a:r>
            <a:r>
              <a:rPr lang="is-IS" dirty="0">
                <a:latin typeface="Courier" charset="0"/>
              </a:rPr>
              <a:t>mean()</a:t>
            </a:r>
          </a:p>
          <a:p>
            <a:r>
              <a:rPr lang="is-IS" dirty="0">
                <a:solidFill>
                  <a:srgbClr val="797979"/>
                </a:solidFill>
                <a:latin typeface="Courier" charset="0"/>
              </a:rPr>
              <a:t> .</a:t>
            </a:r>
            <a:r>
              <a:rPr lang="is-IS" dirty="0">
                <a:latin typeface="Courier" charset="0"/>
              </a:rPr>
              <a:t>plot(color</a:t>
            </a:r>
            <a:r>
              <a:rPr lang="is-IS" dirty="0">
                <a:solidFill>
                  <a:srgbClr val="797979"/>
                </a:solidFill>
                <a:latin typeface="Courier" charset="0"/>
              </a:rPr>
              <a:t>=</a:t>
            </a:r>
            <a:r>
              <a:rPr lang="is-IS" dirty="0">
                <a:latin typeface="Courier" charset="0"/>
              </a:rPr>
              <a:t>[</a:t>
            </a:r>
            <a:r>
              <a:rPr lang="is-IS" dirty="0">
                <a:solidFill>
                  <a:srgbClr val="C8352B"/>
                </a:solidFill>
                <a:latin typeface="Courier" charset="0"/>
              </a:rPr>
              <a:t>'red'</a:t>
            </a:r>
            <a:r>
              <a:rPr lang="is-IS" dirty="0">
                <a:latin typeface="Courier" charset="0"/>
              </a:rPr>
              <a:t>,</a:t>
            </a:r>
            <a:r>
              <a:rPr lang="is-IS" dirty="0">
                <a:solidFill>
                  <a:srgbClr val="C8352B"/>
                </a:solidFill>
                <a:latin typeface="Courier" charset="0"/>
              </a:rPr>
              <a:t>'blue'</a:t>
            </a:r>
            <a:r>
              <a:rPr lang="is-IS" dirty="0">
                <a:latin typeface="Courier" charset="0"/>
              </a:rPr>
              <a:t>,</a:t>
            </a:r>
          </a:p>
          <a:p>
            <a:r>
              <a:rPr lang="is-IS" dirty="0">
                <a:solidFill>
                  <a:srgbClr val="C8352B"/>
                </a:solidFill>
                <a:latin typeface="Courier" charset="0"/>
              </a:rPr>
              <a:t>  	     'black'</a:t>
            </a:r>
            <a:r>
              <a:rPr lang="is-IS" dirty="0">
                <a:latin typeface="Courier" charset="0"/>
              </a:rPr>
              <a:t>,</a:t>
            </a:r>
            <a:r>
              <a:rPr lang="is-IS" dirty="0">
                <a:solidFill>
                  <a:srgbClr val="C8352B"/>
                </a:solidFill>
                <a:latin typeface="Courier" charset="0"/>
              </a:rPr>
              <a:t>'green'</a:t>
            </a:r>
            <a:r>
              <a:rPr lang="is-IS" dirty="0">
                <a:latin typeface="Courier" charset="0"/>
              </a:rPr>
              <a:t>], </a:t>
            </a:r>
            <a:endParaRPr lang="is-IS" dirty="0">
              <a:solidFill>
                <a:srgbClr val="C8352B"/>
              </a:solidFill>
              <a:latin typeface="Courier" charset="0"/>
            </a:endParaRPr>
          </a:p>
          <a:p>
            <a:r>
              <a:rPr lang="is-IS" dirty="0">
                <a:latin typeface="Courier" charset="0"/>
              </a:rPr>
              <a:t>       fontsize</a:t>
            </a:r>
            <a:r>
              <a:rPr lang="is-IS" dirty="0">
                <a:solidFill>
                  <a:srgbClr val="797979"/>
                </a:solidFill>
                <a:latin typeface="Courier" charset="0"/>
              </a:rPr>
              <a:t>=10.0</a:t>
            </a:r>
            <a:r>
              <a:rPr lang="is-IS" dirty="0">
                <a:latin typeface="Courier" charset="0"/>
              </a:rPr>
              <a:t>, figsize</a:t>
            </a:r>
            <a:r>
              <a:rPr lang="is-IS" dirty="0">
                <a:solidFill>
                  <a:srgbClr val="797979"/>
                </a:solidFill>
                <a:latin typeface="Courier" charset="0"/>
              </a:rPr>
              <a:t>=</a:t>
            </a:r>
            <a:r>
              <a:rPr lang="is-IS" dirty="0">
                <a:latin typeface="Courier" charset="0"/>
              </a:rPr>
              <a:t>(</a:t>
            </a:r>
            <a:r>
              <a:rPr lang="is-IS" dirty="0">
                <a:solidFill>
                  <a:srgbClr val="797979"/>
                </a:solidFill>
                <a:latin typeface="Courier" charset="0"/>
              </a:rPr>
              <a:t>4</a:t>
            </a:r>
            <a:r>
              <a:rPr lang="is-IS" dirty="0">
                <a:latin typeface="Courier" charset="0"/>
              </a:rPr>
              <a:t>,</a:t>
            </a:r>
            <a:r>
              <a:rPr lang="is-IS" dirty="0">
                <a:solidFill>
                  <a:srgbClr val="797979"/>
                </a:solidFill>
                <a:latin typeface="Courier" charset="0"/>
              </a:rPr>
              <a:t>4</a:t>
            </a:r>
            <a:r>
              <a:rPr lang="is-IS" dirty="0">
                <a:latin typeface="Courier" charset="0"/>
              </a:rPr>
              <a:t>)))</a:t>
            </a:r>
            <a:endParaRPr lang="is-I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74482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Statistical Plotting with </a:t>
            </a:r>
            <a:r>
              <a:rPr lang="en-US" dirty="0" err="1">
                <a:latin typeface="Avenir Book" charset="0"/>
                <a:ea typeface="Avenir Book" charset="0"/>
                <a:cs typeface="Avenir Book" charset="0"/>
              </a:rPr>
              <a:t>Seaborn</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Joint distribution and scatter plots can be created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169551"/>
          </a:xfrm>
          <a:prstGeom prst="rect">
            <a:avLst/>
          </a:prstGeom>
        </p:spPr>
        <p:txBody>
          <a:bodyPr wrap="square">
            <a:spAutoFit/>
          </a:bodyPr>
          <a:lstStyle/>
          <a:p>
            <a:r>
              <a:rPr lang="en-US" b="1" dirty="0">
                <a:solidFill>
                  <a:srgbClr val="008F00"/>
                </a:solidFill>
                <a:latin typeface="Courier" charset="0"/>
              </a:rPr>
              <a:t>import</a:t>
            </a:r>
            <a:r>
              <a:rPr lang="en-US" dirty="0">
                <a:latin typeface="Courier" charset="0"/>
              </a:rPr>
              <a:t> </a:t>
            </a:r>
            <a:r>
              <a:rPr lang="en-US" b="1" dirty="0" err="1">
                <a:solidFill>
                  <a:srgbClr val="0433FF"/>
                </a:solidFill>
                <a:latin typeface="Courier" charset="0"/>
              </a:rPr>
              <a:t>seaborn</a:t>
            </a:r>
            <a:r>
              <a:rPr lang="en-US" dirty="0">
                <a:latin typeface="Courier" charset="0"/>
              </a:rPr>
              <a:t> </a:t>
            </a:r>
            <a:r>
              <a:rPr lang="en-US" b="1" dirty="0">
                <a:solidFill>
                  <a:srgbClr val="008F00"/>
                </a:solidFill>
                <a:latin typeface="Courier" charset="0"/>
              </a:rPr>
              <a:t>as</a:t>
            </a:r>
            <a:r>
              <a:rPr lang="en-US" dirty="0">
                <a:latin typeface="Courier" charset="0"/>
              </a:rPr>
              <a:t> </a:t>
            </a:r>
            <a:r>
              <a:rPr lang="en-US" b="1" dirty="0" err="1">
                <a:solidFill>
                  <a:srgbClr val="0433FF"/>
                </a:solidFill>
                <a:latin typeface="Courier" charset="0"/>
              </a:rPr>
              <a:t>sns</a:t>
            </a:r>
            <a:br>
              <a:rPr lang="en-US" dirty="0">
                <a:latin typeface="Courier" charset="0"/>
              </a:rPr>
            </a:br>
            <a:endParaRPr lang="en-US" dirty="0">
              <a:latin typeface="Courier" charset="0"/>
            </a:endParaRPr>
          </a:p>
          <a:p>
            <a:r>
              <a:rPr lang="en-US" dirty="0" err="1">
                <a:latin typeface="Courier" charset="0"/>
              </a:rPr>
              <a:t>sns</a:t>
            </a:r>
            <a:r>
              <a:rPr lang="en-US" dirty="0" err="1">
                <a:solidFill>
                  <a:srgbClr val="797979"/>
                </a:solidFill>
                <a:latin typeface="Courier" charset="0"/>
              </a:rPr>
              <a:t>.</a:t>
            </a:r>
            <a:r>
              <a:rPr lang="en-US" dirty="0" err="1">
                <a:latin typeface="Courier" charset="0"/>
              </a:rPr>
              <a:t>jointplot</a:t>
            </a:r>
            <a:r>
              <a:rPr lang="en-US" dirty="0">
                <a:latin typeface="Courier" charset="0"/>
              </a:rPr>
              <a:t>(x</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sepal_length</a:t>
            </a:r>
            <a:r>
              <a:rPr lang="en-US" dirty="0">
                <a:solidFill>
                  <a:srgbClr val="C8352B"/>
                </a:solidFill>
                <a:latin typeface="Courier" charset="0"/>
              </a:rPr>
              <a:t>'</a:t>
            </a:r>
            <a:r>
              <a:rPr lang="en-US" dirty="0">
                <a:latin typeface="Courier" charset="0"/>
              </a:rPr>
              <a:t>, </a:t>
            </a:r>
          </a:p>
          <a:p>
            <a:r>
              <a:rPr lang="en-US" dirty="0">
                <a:latin typeface="Courier" charset="0"/>
              </a:rPr>
              <a:t>	      y</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sepal_width</a:t>
            </a:r>
            <a:r>
              <a:rPr lang="en-US" dirty="0">
                <a:solidFill>
                  <a:srgbClr val="C8352B"/>
                </a:solidFill>
                <a:latin typeface="Courier" charset="0"/>
              </a:rPr>
              <a:t>'</a:t>
            </a:r>
            <a:r>
              <a:rPr lang="en-US" dirty="0">
                <a:latin typeface="Courier" charset="0"/>
              </a:rPr>
              <a:t>, </a:t>
            </a:r>
          </a:p>
          <a:p>
            <a:r>
              <a:rPr lang="en-US" dirty="0">
                <a:latin typeface="Courier" charset="0"/>
              </a:rPr>
              <a:t>	      data</a:t>
            </a:r>
            <a:r>
              <a:rPr lang="en-US" dirty="0">
                <a:solidFill>
                  <a:srgbClr val="797979"/>
                </a:solidFill>
                <a:latin typeface="Courier" charset="0"/>
              </a:rPr>
              <a:t>=</a:t>
            </a:r>
            <a:r>
              <a:rPr lang="en-US" dirty="0">
                <a:latin typeface="Courier" charset="0"/>
              </a:rPr>
              <a:t>data, size</a:t>
            </a:r>
            <a:r>
              <a:rPr lang="en-US" dirty="0">
                <a:solidFill>
                  <a:srgbClr val="797979"/>
                </a:solidFill>
                <a:latin typeface="Courier" charset="0"/>
              </a:rPr>
              <a:t>=4</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15413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Statistical Plotting with </a:t>
            </a:r>
            <a:r>
              <a:rPr lang="en-US" dirty="0" err="1">
                <a:latin typeface="Avenir Book" charset="0"/>
                <a:ea typeface="Avenir Book" charset="0"/>
                <a:cs typeface="Avenir Book" charset="0"/>
              </a:rPr>
              <a:t>Seaborn</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Joint distribution and scatter plots can be created</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1169551"/>
          </a:xfrm>
          <a:prstGeom prst="rect">
            <a:avLst/>
          </a:prstGeom>
        </p:spPr>
        <p:txBody>
          <a:bodyPr wrap="square">
            <a:spAutoFit/>
          </a:bodyPr>
          <a:lstStyle/>
          <a:p>
            <a:r>
              <a:rPr lang="en-US" b="1" dirty="0">
                <a:solidFill>
                  <a:srgbClr val="008F00"/>
                </a:solidFill>
                <a:latin typeface="Courier" charset="0"/>
              </a:rPr>
              <a:t>import</a:t>
            </a:r>
            <a:r>
              <a:rPr lang="en-US" dirty="0">
                <a:latin typeface="Courier" charset="0"/>
              </a:rPr>
              <a:t> </a:t>
            </a:r>
            <a:r>
              <a:rPr lang="en-US" b="1" dirty="0" err="1">
                <a:solidFill>
                  <a:srgbClr val="0433FF"/>
                </a:solidFill>
                <a:latin typeface="Courier" charset="0"/>
              </a:rPr>
              <a:t>seaborn</a:t>
            </a:r>
            <a:r>
              <a:rPr lang="en-US" dirty="0">
                <a:latin typeface="Courier" charset="0"/>
              </a:rPr>
              <a:t> </a:t>
            </a:r>
            <a:r>
              <a:rPr lang="en-US" b="1" dirty="0">
                <a:solidFill>
                  <a:srgbClr val="008F00"/>
                </a:solidFill>
                <a:latin typeface="Courier" charset="0"/>
              </a:rPr>
              <a:t>as</a:t>
            </a:r>
            <a:r>
              <a:rPr lang="en-US" dirty="0">
                <a:latin typeface="Courier" charset="0"/>
              </a:rPr>
              <a:t> </a:t>
            </a:r>
            <a:r>
              <a:rPr lang="en-US" b="1" dirty="0" err="1">
                <a:solidFill>
                  <a:srgbClr val="0433FF"/>
                </a:solidFill>
                <a:latin typeface="Courier" charset="0"/>
              </a:rPr>
              <a:t>sns</a:t>
            </a:r>
            <a:br>
              <a:rPr lang="en-US" dirty="0">
                <a:latin typeface="Courier" charset="0"/>
              </a:rPr>
            </a:br>
            <a:endParaRPr lang="en-US" dirty="0">
              <a:latin typeface="Courier" charset="0"/>
            </a:endParaRPr>
          </a:p>
          <a:p>
            <a:r>
              <a:rPr lang="en-US" dirty="0" err="1">
                <a:latin typeface="Courier" charset="0"/>
              </a:rPr>
              <a:t>sns</a:t>
            </a:r>
            <a:r>
              <a:rPr lang="en-US" dirty="0" err="1">
                <a:solidFill>
                  <a:srgbClr val="797979"/>
                </a:solidFill>
                <a:latin typeface="Courier" charset="0"/>
              </a:rPr>
              <a:t>.</a:t>
            </a:r>
            <a:r>
              <a:rPr lang="en-US" dirty="0" err="1">
                <a:latin typeface="Courier" charset="0"/>
              </a:rPr>
              <a:t>jointplot</a:t>
            </a:r>
            <a:r>
              <a:rPr lang="en-US" dirty="0">
                <a:latin typeface="Courier" charset="0"/>
              </a:rPr>
              <a:t>(x</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sepal_length</a:t>
            </a:r>
            <a:r>
              <a:rPr lang="en-US" dirty="0">
                <a:solidFill>
                  <a:srgbClr val="C8352B"/>
                </a:solidFill>
                <a:latin typeface="Courier" charset="0"/>
              </a:rPr>
              <a:t>'</a:t>
            </a:r>
            <a:r>
              <a:rPr lang="en-US" dirty="0">
                <a:latin typeface="Courier" charset="0"/>
              </a:rPr>
              <a:t>, </a:t>
            </a:r>
          </a:p>
          <a:p>
            <a:r>
              <a:rPr lang="en-US" dirty="0">
                <a:latin typeface="Courier" charset="0"/>
              </a:rPr>
              <a:t>	      y</a:t>
            </a:r>
            <a:r>
              <a:rPr lang="en-US" dirty="0">
                <a:solidFill>
                  <a:srgbClr val="797979"/>
                </a:solidFill>
                <a:latin typeface="Courier" charset="0"/>
              </a:rPr>
              <a:t>=</a:t>
            </a:r>
            <a:r>
              <a:rPr lang="en-US" dirty="0">
                <a:solidFill>
                  <a:srgbClr val="C8352B"/>
                </a:solidFill>
                <a:latin typeface="Courier" charset="0"/>
              </a:rPr>
              <a:t>'</a:t>
            </a:r>
            <a:r>
              <a:rPr lang="en-US" dirty="0" err="1">
                <a:solidFill>
                  <a:srgbClr val="C8352B"/>
                </a:solidFill>
                <a:latin typeface="Courier" charset="0"/>
              </a:rPr>
              <a:t>sepal_width</a:t>
            </a:r>
            <a:r>
              <a:rPr lang="en-US" dirty="0">
                <a:solidFill>
                  <a:srgbClr val="C8352B"/>
                </a:solidFill>
                <a:latin typeface="Courier" charset="0"/>
              </a:rPr>
              <a:t>'</a:t>
            </a:r>
            <a:r>
              <a:rPr lang="en-US" dirty="0">
                <a:latin typeface="Courier" charset="0"/>
              </a:rPr>
              <a:t>, </a:t>
            </a:r>
          </a:p>
          <a:p>
            <a:r>
              <a:rPr lang="en-US" dirty="0">
                <a:latin typeface="Courier" charset="0"/>
              </a:rPr>
              <a:t>	      data</a:t>
            </a:r>
            <a:r>
              <a:rPr lang="en-US" dirty="0">
                <a:solidFill>
                  <a:srgbClr val="797979"/>
                </a:solidFill>
                <a:latin typeface="Courier" charset="0"/>
              </a:rPr>
              <a:t>=</a:t>
            </a:r>
            <a:r>
              <a:rPr lang="en-US" dirty="0">
                <a:latin typeface="Courier" charset="0"/>
              </a:rPr>
              <a:t>data, size</a:t>
            </a:r>
            <a:r>
              <a:rPr lang="en-US" dirty="0">
                <a:solidFill>
                  <a:srgbClr val="797979"/>
                </a:solidFill>
                <a:latin typeface="Courier" charset="0"/>
              </a:rPr>
              <a:t>=4</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00" y="1685497"/>
            <a:ext cx="3029008" cy="3029008"/>
          </a:xfrm>
          <a:prstGeom prst="rect">
            <a:avLst/>
          </a:prstGeom>
        </p:spPr>
      </p:pic>
    </p:spTree>
    <p:extLst>
      <p:ext uri="{BB962C8B-B14F-4D97-AF65-F5344CB8AC3E}">
        <p14:creationId xmlns:p14="http://schemas.microsoft.com/office/powerpoint/2010/main" val="1591554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Statistical Plotting with </a:t>
            </a:r>
            <a:r>
              <a:rPr lang="en-US" dirty="0" err="1">
                <a:latin typeface="Avenir Book" charset="0"/>
                <a:ea typeface="Avenir Book" charset="0"/>
                <a:cs typeface="Avenir Book" charset="0"/>
              </a:rPr>
              <a:t>Seaborn</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Correlation plots of all variable pairs can also be made with </a:t>
            </a:r>
            <a:r>
              <a:rPr lang="en-US" sz="1600" dirty="0" err="1">
                <a:latin typeface="Avenir Book" charset="0"/>
                <a:ea typeface="Avenir Book" charset="0"/>
                <a:cs typeface="Avenir Book" charset="0"/>
              </a:rPr>
              <a:t>Seaborn</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307777"/>
          </a:xfrm>
          <a:prstGeom prst="rect">
            <a:avLst/>
          </a:prstGeom>
        </p:spPr>
        <p:txBody>
          <a:bodyPr wrap="square">
            <a:spAutoFit/>
          </a:bodyPr>
          <a:lstStyle/>
          <a:p>
            <a:r>
              <a:rPr lang="en-US" dirty="0" err="1">
                <a:latin typeface="Courier" charset="0"/>
              </a:rPr>
              <a:t>sns</a:t>
            </a:r>
            <a:r>
              <a:rPr lang="en-US" dirty="0" err="1">
                <a:solidFill>
                  <a:srgbClr val="797979"/>
                </a:solidFill>
                <a:latin typeface="Courier" charset="0"/>
              </a:rPr>
              <a:t>.</a:t>
            </a:r>
            <a:r>
              <a:rPr lang="en-US" dirty="0" err="1">
                <a:latin typeface="Courier" charset="0"/>
              </a:rPr>
              <a:t>pairplot</a:t>
            </a:r>
            <a:r>
              <a:rPr lang="en-US" dirty="0">
                <a:latin typeface="Courier" charset="0"/>
              </a:rPr>
              <a:t>(data, hue</a:t>
            </a:r>
            <a:r>
              <a:rPr lang="en-US" dirty="0">
                <a:solidFill>
                  <a:srgbClr val="797979"/>
                </a:solidFill>
                <a:latin typeface="Courier" charset="0"/>
              </a:rPr>
              <a:t>=</a:t>
            </a:r>
            <a:r>
              <a:rPr lang="en-US" dirty="0">
                <a:solidFill>
                  <a:srgbClr val="C8352B"/>
                </a:solidFill>
                <a:latin typeface="Courier" charset="0"/>
              </a:rPr>
              <a:t>'species'</a:t>
            </a:r>
            <a:r>
              <a:rPr lang="en-US" dirty="0">
                <a:latin typeface="Courier" charset="0"/>
              </a:rPr>
              <a:t>, size</a:t>
            </a:r>
            <a:r>
              <a:rPr lang="en-US" dirty="0">
                <a:solidFill>
                  <a:srgbClr val="797979"/>
                </a:solidFill>
                <a:latin typeface="Courier" charset="0"/>
              </a:rPr>
              <a:t>=3</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048182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8352" y="296172"/>
            <a:ext cx="8437829" cy="461665"/>
          </a:xfrm>
          <a:prstGeom prst="rect">
            <a:avLst/>
          </a:prstGeom>
        </p:spPr>
        <p:txBody>
          <a:bodyPr vert="horz" wrap="square" lIns="0" tIns="0" rIns="0" bIns="0" rtlCol="0">
            <a:spAutoFit/>
          </a:bodyPr>
          <a:lstStyle>
            <a:defPPr marR="0" lvl="0" algn="l" rtl="0">
              <a:lnSpc>
                <a:spcPct val="100000"/>
              </a:lnSpc>
              <a:spcBef>
                <a:spcPts val="0"/>
              </a:spcBef>
              <a:spcAft>
                <a:spcPts val="0"/>
              </a:spcAft>
            </a:defPPr>
            <a:lvl1pPr marL="9525">
              <a:defRPr sz="3000" spc="-26">
                <a:latin typeface="Avenir Black"/>
                <a:cs typeface="Avenir Black"/>
              </a:defRPr>
            </a:lvl1pPr>
          </a:lstStyle>
          <a:p>
            <a:r>
              <a:rPr lang="en-US" dirty="0">
                <a:latin typeface="Avenir Book" charset="0"/>
                <a:ea typeface="Avenir Book" charset="0"/>
                <a:cs typeface="Avenir Book" charset="0"/>
              </a:rPr>
              <a:t>Statistical Plotting with </a:t>
            </a:r>
            <a:r>
              <a:rPr lang="en-US" dirty="0" err="1">
                <a:latin typeface="Avenir Book" charset="0"/>
                <a:ea typeface="Avenir Book" charset="0"/>
                <a:cs typeface="Avenir Book" charset="0"/>
              </a:rPr>
              <a:t>Seaborn</a:t>
            </a:r>
            <a:endParaRPr lang="en-US" dirty="0">
              <a:latin typeface="Avenir Book" charset="0"/>
              <a:ea typeface="Avenir Book" charset="0"/>
              <a:cs typeface="Avenir Book" charset="0"/>
            </a:endParaRPr>
          </a:p>
        </p:txBody>
      </p:sp>
      <p:sp>
        <p:nvSpPr>
          <p:cNvPr id="11" name="Rectangle 10"/>
          <p:cNvSpPr/>
          <p:nvPr/>
        </p:nvSpPr>
        <p:spPr>
          <a:xfrm>
            <a:off x="336708" y="784007"/>
            <a:ext cx="6840648" cy="338554"/>
          </a:xfrm>
          <a:prstGeom prst="rect">
            <a:avLst/>
          </a:prstGeom>
        </p:spPr>
        <p:txBody>
          <a:bodyPr wrap="square">
            <a:spAutoFit/>
          </a:bodyPr>
          <a:lstStyle/>
          <a:p>
            <a:pPr>
              <a:spcAft>
                <a:spcPts val="600"/>
              </a:spcAft>
            </a:pPr>
            <a:r>
              <a:rPr lang="en-US" sz="1600" dirty="0">
                <a:latin typeface="Avenir Book" charset="0"/>
                <a:ea typeface="Avenir Book" charset="0"/>
                <a:cs typeface="Avenir Book" charset="0"/>
              </a:rPr>
              <a:t>Correlation plots of all variable pairs can also be made with </a:t>
            </a:r>
            <a:r>
              <a:rPr lang="en-US" sz="1600" dirty="0" err="1">
                <a:latin typeface="Avenir Book" charset="0"/>
                <a:ea typeface="Avenir Book" charset="0"/>
                <a:cs typeface="Avenir Book" charset="0"/>
              </a:rPr>
              <a:t>Seaborn</a:t>
            </a:r>
            <a:endParaRPr lang="en-US" dirty="0">
              <a:solidFill>
                <a:srgbClr val="212121"/>
              </a:solidFill>
              <a:latin typeface="Courier" charset="0"/>
              <a:ea typeface=""/>
              <a:cs typeface=""/>
            </a:endParaRPr>
          </a:p>
        </p:txBody>
      </p:sp>
      <p:sp>
        <p:nvSpPr>
          <p:cNvPr id="14" name="Rounded Rectangle 13"/>
          <p:cNvSpPr/>
          <p:nvPr/>
        </p:nvSpPr>
        <p:spPr>
          <a:xfrm>
            <a:off x="326876" y="1339876"/>
            <a:ext cx="4481273"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lumMod val="75000"/>
                    <a:lumOff val="25000"/>
                  </a:schemeClr>
                </a:solidFill>
                <a:latin typeface="Avenir Book" charset="0"/>
                <a:ea typeface="Avenir Book" charset="0"/>
                <a:cs typeface="Avenir Book" charset="0"/>
              </a:rPr>
              <a:t>Code</a:t>
            </a:r>
          </a:p>
        </p:txBody>
      </p:sp>
      <p:sp>
        <p:nvSpPr>
          <p:cNvPr id="15" name="Rectangle 14"/>
          <p:cNvSpPr/>
          <p:nvPr/>
        </p:nvSpPr>
        <p:spPr>
          <a:xfrm>
            <a:off x="326876" y="1825839"/>
            <a:ext cx="4553349" cy="307777"/>
          </a:xfrm>
          <a:prstGeom prst="rect">
            <a:avLst/>
          </a:prstGeom>
        </p:spPr>
        <p:txBody>
          <a:bodyPr wrap="square">
            <a:spAutoFit/>
          </a:bodyPr>
          <a:lstStyle/>
          <a:p>
            <a:r>
              <a:rPr lang="en-US" dirty="0" err="1">
                <a:latin typeface="Courier" charset="0"/>
              </a:rPr>
              <a:t>sns</a:t>
            </a:r>
            <a:r>
              <a:rPr lang="en-US" dirty="0" err="1">
                <a:solidFill>
                  <a:srgbClr val="797979"/>
                </a:solidFill>
                <a:latin typeface="Courier" charset="0"/>
              </a:rPr>
              <a:t>.</a:t>
            </a:r>
            <a:r>
              <a:rPr lang="en-US" dirty="0" err="1">
                <a:latin typeface="Courier" charset="0"/>
              </a:rPr>
              <a:t>pairplot</a:t>
            </a:r>
            <a:r>
              <a:rPr lang="en-US" dirty="0">
                <a:latin typeface="Courier" charset="0"/>
              </a:rPr>
              <a:t>(data, hue</a:t>
            </a:r>
            <a:r>
              <a:rPr lang="en-US" dirty="0">
                <a:solidFill>
                  <a:srgbClr val="797979"/>
                </a:solidFill>
                <a:latin typeface="Courier" charset="0"/>
              </a:rPr>
              <a:t>=</a:t>
            </a:r>
            <a:r>
              <a:rPr lang="en-US" dirty="0">
                <a:solidFill>
                  <a:srgbClr val="C8352B"/>
                </a:solidFill>
                <a:latin typeface="Courier" charset="0"/>
              </a:rPr>
              <a:t>'species'</a:t>
            </a:r>
            <a:r>
              <a:rPr lang="en-US" dirty="0">
                <a:latin typeface="Courier" charset="0"/>
              </a:rPr>
              <a:t>, size</a:t>
            </a:r>
            <a:r>
              <a:rPr lang="en-US" dirty="0">
                <a:solidFill>
                  <a:srgbClr val="797979"/>
                </a:solidFill>
                <a:latin typeface="Courier" charset="0"/>
              </a:rPr>
              <a:t>=3</a:t>
            </a:r>
            <a:r>
              <a:rPr lang="en-US" dirty="0">
                <a:latin typeface="Courier" charset="0"/>
              </a:rPr>
              <a:t>)</a:t>
            </a:r>
            <a:endParaRPr lang="en-US" dirty="0">
              <a:effectLst/>
              <a:latin typeface="Courier" charset="0"/>
            </a:endParaRPr>
          </a:p>
        </p:txBody>
      </p:sp>
      <p:sp>
        <p:nvSpPr>
          <p:cNvPr id="17" name="Rounded Rectangle 16"/>
          <p:cNvSpPr/>
          <p:nvPr/>
        </p:nvSpPr>
        <p:spPr>
          <a:xfrm>
            <a:off x="5021205" y="1339876"/>
            <a:ext cx="3814975" cy="333745"/>
          </a:xfrm>
          <a:prstGeom prst="roundRect">
            <a:avLst>
              <a:gd name="adj" fmla="val 21807"/>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a:solidFill>
                  <a:schemeClr val="bg1">
                    <a:lumMod val="75000"/>
                    <a:lumOff val="25000"/>
                  </a:schemeClr>
                </a:solidFill>
                <a:latin typeface="Avenir Book" charset="0"/>
                <a:ea typeface="Avenir Book" charset="0"/>
                <a:cs typeface="Avenir Book" charset="0"/>
              </a:rPr>
              <a:t>Output</a:t>
            </a:r>
            <a:endParaRPr lang="en-US" sz="1600" dirty="0">
              <a:solidFill>
                <a:schemeClr val="bg1">
                  <a:lumMod val="75000"/>
                  <a:lumOff val="2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78" y="1825839"/>
            <a:ext cx="2888665" cy="2888665"/>
          </a:xfrm>
          <a:prstGeom prst="rect">
            <a:avLst/>
          </a:prstGeom>
        </p:spPr>
      </p:pic>
    </p:spTree>
    <p:extLst>
      <p:ext uri="{BB962C8B-B14F-4D97-AF65-F5344CB8AC3E}">
        <p14:creationId xmlns:p14="http://schemas.microsoft.com/office/powerpoint/2010/main" val="1084902628"/>
      </p:ext>
    </p:extLst>
  </p:cSld>
  <p:clrMapOvr>
    <a:masterClrMapping/>
  </p:clrMapOvr>
</p:sld>
</file>

<file path=ppt/theme/theme1.xml><?xml version="1.0" encoding="utf-8"?>
<a:theme xmlns:a="http://schemas.openxmlformats.org/drawingml/2006/main" name="1_simple-dark-2">
  <a:themeElements>
    <a:clrScheme name="Custom 6">
      <a:dk1>
        <a:srgbClr val="FEFFFF"/>
      </a:dk1>
      <a:lt1>
        <a:srgbClr val="000000"/>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el_theme">
  <a:themeElements>
    <a:clrScheme name="Custom 6">
      <a:dk1>
        <a:srgbClr val="FEFFFF"/>
      </a:dk1>
      <a:lt1>
        <a:srgbClr val="000000"/>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el_theme" id="{7CD40ED6-13F2-774E-8C9C-E2A351ABAE7C}" vid="{A60F4A55-6349-6E4D-A6AA-B84EBE13CF51}"/>
    </a:ext>
  </a:ext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17281</TotalTime>
  <Words>9511</Words>
  <Application>Microsoft Office PowerPoint</Application>
  <PresentationFormat>Apresentação na tela (16:9)</PresentationFormat>
  <Paragraphs>1406</Paragraphs>
  <Slides>100</Slides>
  <Notes>99</Notes>
  <HiddenSlides>0</HiddenSlides>
  <MMClips>0</MMClips>
  <ScaleCrop>false</ScaleCrop>
  <HeadingPairs>
    <vt:vector size="6" baseType="variant">
      <vt:variant>
        <vt:lpstr>Fontes usadas</vt:lpstr>
      </vt:variant>
      <vt:variant>
        <vt:i4>12</vt:i4>
      </vt:variant>
      <vt:variant>
        <vt:lpstr>Tema</vt:lpstr>
      </vt:variant>
      <vt:variant>
        <vt:i4>3</vt:i4>
      </vt:variant>
      <vt:variant>
        <vt:lpstr>Títulos de slides</vt:lpstr>
      </vt:variant>
      <vt:variant>
        <vt:i4>100</vt:i4>
      </vt:variant>
    </vt:vector>
  </HeadingPairs>
  <TitlesOfParts>
    <vt:vector size="115" baseType="lpstr">
      <vt:lpstr>Arial</vt:lpstr>
      <vt:lpstr>Avenir Book</vt:lpstr>
      <vt:lpstr>Calibri</vt:lpstr>
      <vt:lpstr>Calibri Light</vt:lpstr>
      <vt:lpstr>Courier</vt:lpstr>
      <vt:lpstr>Intel Clear</vt:lpstr>
      <vt:lpstr>Intel Clear Light</vt:lpstr>
      <vt:lpstr>Intel Clear Pro</vt:lpstr>
      <vt:lpstr>Lucida Grande</vt:lpstr>
      <vt:lpstr>Monaco</vt:lpstr>
      <vt:lpstr>Source Code Pro</vt:lpstr>
      <vt:lpstr>Wingdings</vt:lpstr>
      <vt:lpstr>1_simple-dark-2</vt:lpstr>
      <vt:lpstr>Custom Design</vt:lpstr>
      <vt:lpstr>intel_theme</vt:lpstr>
      <vt:lpstr>Introduction to Machine  Learning and Toolkit</vt:lpstr>
      <vt:lpstr>Legal Notices and Disclaimers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&lt;Title&gt;</dc:title>
  <dc:creator>sergio.avila</dc:creator>
  <cp:lastModifiedBy>Avila</cp:lastModifiedBy>
  <cp:revision>544</cp:revision>
  <cp:lastPrinted>2017-05-10T00:34:55Z</cp:lastPrinted>
  <dcterms:modified xsi:type="dcterms:W3CDTF">2020-08-20T09:55:01Z</dcterms:modified>
</cp:coreProperties>
</file>